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98" r:id="rId3"/>
    <p:sldId id="259" r:id="rId4"/>
    <p:sldId id="342" r:id="rId5"/>
    <p:sldId id="341" r:id="rId6"/>
    <p:sldId id="370" r:id="rId7"/>
    <p:sldId id="377" r:id="rId8"/>
    <p:sldId id="369" r:id="rId9"/>
    <p:sldId id="378" r:id="rId10"/>
    <p:sldId id="371" r:id="rId11"/>
    <p:sldId id="372" r:id="rId12"/>
    <p:sldId id="307" r:id="rId13"/>
    <p:sldId id="379" r:id="rId14"/>
    <p:sldId id="358" r:id="rId15"/>
    <p:sldId id="359" r:id="rId16"/>
    <p:sldId id="360" r:id="rId17"/>
    <p:sldId id="361" r:id="rId18"/>
    <p:sldId id="362" r:id="rId19"/>
    <p:sldId id="363" r:id="rId20"/>
    <p:sldId id="364" r:id="rId21"/>
    <p:sldId id="365" r:id="rId22"/>
    <p:sldId id="336" r:id="rId23"/>
    <p:sldId id="376" r:id="rId24"/>
    <p:sldId id="375" r:id="rId25"/>
    <p:sldId id="374" r:id="rId26"/>
    <p:sldId id="380" r:id="rId27"/>
    <p:sldId id="299" r:id="rId28"/>
    <p:sldId id="327" r:id="rId29"/>
    <p:sldId id="323" r:id="rId30"/>
  </p:sldIdLst>
  <p:sldSz cx="9144000" cy="5143500" type="screen16x9"/>
  <p:notesSz cx="6858000" cy="9144000"/>
  <p:embeddedFontLst>
    <p:embeddedFont>
      <p:font typeface="Raleway Thin"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Barlow" panose="020B0604020202020204" charset="0"/>
      <p:regular r:id="rId40"/>
      <p:bold r:id="rId41"/>
      <p:italic r:id="rId42"/>
      <p:boldItalic r:id="rId43"/>
    </p:embeddedFont>
    <p:embeddedFont>
      <p:font typeface="Poppins SemiBold" panose="020B0604020202020204" charset="0"/>
      <p:bold r:id="rId44"/>
      <p:boldItalic r:id="rId45"/>
    </p:embeddedFont>
    <p:embeddedFont>
      <p:font typeface="Raleway" panose="020B0604020202020204" charset="0"/>
      <p:regular r:id="rId46"/>
      <p:bold r:id="rId47"/>
      <p:italic r:id="rId48"/>
      <p:boldItalic r:id="rId49"/>
    </p:embeddedFont>
    <p:embeddedFont>
      <p:font typeface="Barlow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74334" autoAdjust="0"/>
  </p:normalViewPr>
  <p:slideViewPr>
    <p:cSldViewPr snapToGrid="0">
      <p:cViewPr varScale="1">
        <p:scale>
          <a:sx n="66" d="100"/>
          <a:sy n="66" d="100"/>
        </p:scale>
        <p:origin x="1770"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7404175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57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baseline="0" dirty="0"/>
              <a:t>Maintenant Nous arrivons à une question qui est très importante , c’est comment ces Système vont arrivé à donner des recommandation </a:t>
            </a:r>
          </a:p>
          <a:p>
            <a:r>
              <a:rPr lang="fr-FR" baseline="0" dirty="0"/>
              <a:t>Bien sur c’est grâce à des métriques de similarités qui sont </a:t>
            </a:r>
            <a:r>
              <a:rPr lang="fr-FR" sz="1100" b="0" i="0" u="none" strike="noStrike" cap="none" dirty="0">
                <a:solidFill>
                  <a:srgbClr val="000000"/>
                </a:solidFill>
                <a:effectLst/>
                <a:latin typeface="Arial"/>
                <a:ea typeface="Arial"/>
                <a:cs typeface="Arial"/>
                <a:sym typeface="Arial"/>
              </a:rPr>
              <a:t>utilisées dans le cadre de certaines approches</a:t>
            </a:r>
            <a:endParaRPr lang="fr-FR" baseline="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83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Il existe trois approches pour les systèmes</a:t>
            </a:r>
            <a:r>
              <a:rPr lang="fr-FR" baseline="0" dirty="0"/>
              <a:t> de recommandation </a:t>
            </a:r>
          </a:p>
          <a:p>
            <a:r>
              <a:rPr lang="fr-FR" baseline="0" dirty="0" err="1"/>
              <a:t>Premierement</a:t>
            </a:r>
            <a:r>
              <a:rPr lang="fr-FR" baseline="0" dirty="0"/>
              <a:t> on va avoir l’approche basé sur le contenu qui est basé sur la similarité du profil de l’utilisateur avec le profil des items </a:t>
            </a:r>
          </a:p>
          <a:p>
            <a:r>
              <a:rPr lang="fr-FR" baseline="0" dirty="0" err="1"/>
              <a:t>Deuxiemment</a:t>
            </a:r>
            <a:r>
              <a:rPr lang="fr-FR" baseline="0" dirty="0"/>
              <a:t> on va avoir l’approche basé sur le filtrage collaboratif qui est basé sur la similarité de comportement (achats , visites , clics , notes …) entre les utilisateur</a:t>
            </a:r>
            <a:endParaRPr lang="fr-FR" dirty="0"/>
          </a:p>
          <a:p>
            <a:endParaRPr lang="fr-FR" dirty="0"/>
          </a:p>
        </p:txBody>
      </p:sp>
    </p:spTree>
    <p:extLst>
      <p:ext uri="{BB962C8B-B14F-4D97-AF65-F5344CB8AC3E}">
        <p14:creationId xmlns:p14="http://schemas.microsoft.com/office/powerpoint/2010/main" val="319350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Profil utilisateur constitue a partir le contenu</a:t>
            </a:r>
            <a:r>
              <a:rPr lang="fr-FR" baseline="0" dirty="0"/>
              <a:t> de ce que l’</a:t>
            </a:r>
            <a:r>
              <a:rPr lang="fr-FR" baseline="0" dirty="0" err="1"/>
              <a:t>utulisateur</a:t>
            </a:r>
            <a:r>
              <a:rPr lang="fr-FR" baseline="0" dirty="0"/>
              <a:t> a aime </a:t>
            </a:r>
          </a:p>
          <a:p>
            <a:r>
              <a:rPr lang="fr-FR" baseline="0" dirty="0"/>
              <a:t>Catalogue :base de donnée contient les liste des films avec leur caractéristique</a:t>
            </a:r>
          </a:p>
          <a:p>
            <a:r>
              <a:rPr lang="fr-FR" baseline="0" dirty="0"/>
              <a:t>Les système base sur le </a:t>
            </a:r>
            <a:r>
              <a:rPr lang="fr-FR" baseline="0" dirty="0" err="1"/>
              <a:t>profiling</a:t>
            </a:r>
            <a:r>
              <a:rPr lang="fr-FR" baseline="0" dirty="0"/>
              <a:t> va essayer de proposer les autre filme ressemble aux les filme que l’utilisateur  a aime selon le score qui exprime le pourcentage de corrélation de similitudes</a:t>
            </a:r>
          </a:p>
          <a:p>
            <a:endParaRPr lang="en-US" dirty="0"/>
          </a:p>
        </p:txBody>
      </p:sp>
    </p:spTree>
    <p:extLst>
      <p:ext uri="{BB962C8B-B14F-4D97-AF65-F5344CB8AC3E}">
        <p14:creationId xmlns:p14="http://schemas.microsoft.com/office/powerpoint/2010/main" val="365833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t>
            </a:r>
            <a:endParaRPr lang="en-US" dirty="0"/>
          </a:p>
        </p:txBody>
      </p:sp>
    </p:spTree>
    <p:extLst>
      <p:ext uri="{BB962C8B-B14F-4D97-AF65-F5344CB8AC3E}">
        <p14:creationId xmlns:p14="http://schemas.microsoft.com/office/powerpoint/2010/main" val="3421620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système s’</a:t>
            </a:r>
            <a:r>
              <a:rPr lang="fr-FR" dirty="0" err="1"/>
              <a:t>interice</a:t>
            </a:r>
            <a:r>
              <a:rPr lang="fr-FR" dirty="0"/>
              <a:t>  de faire une collaboration entre le contenu</a:t>
            </a:r>
            <a:r>
              <a:rPr lang="fr-FR" baseline="0" dirty="0"/>
              <a:t> utilisateur et les autres utilisateurs </a:t>
            </a:r>
            <a:r>
              <a:rPr lang="fr-FR" baseline="0" dirty="0" err="1"/>
              <a:t>simailaire</a:t>
            </a:r>
            <a:endParaRPr lang="en-US" dirty="0"/>
          </a:p>
        </p:txBody>
      </p:sp>
    </p:spTree>
    <p:extLst>
      <p:ext uri="{BB962C8B-B14F-4D97-AF65-F5344CB8AC3E}">
        <p14:creationId xmlns:p14="http://schemas.microsoft.com/office/powerpoint/2010/main" val="143134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1" dirty="0"/>
              <a:t>Donc, l'Item 1 est une bonne recommandation pour Tim</a:t>
            </a:r>
            <a:endParaRPr lang="en-US" b="1" dirty="0"/>
          </a:p>
          <a:p>
            <a:endParaRPr lang="en-US" dirty="0"/>
          </a:p>
        </p:txBody>
      </p:sp>
    </p:spTree>
    <p:extLst>
      <p:ext uri="{BB962C8B-B14F-4D97-AF65-F5344CB8AC3E}">
        <p14:creationId xmlns:p14="http://schemas.microsoft.com/office/powerpoint/2010/main" val="387214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1" dirty="0"/>
              <a:t>ainsi l'Item1 pourra être recommandé à Tim.</a:t>
            </a:r>
            <a:endParaRPr lang="en-US" b="1" dirty="0"/>
          </a:p>
          <a:p>
            <a:endParaRPr lang="en-US" dirty="0"/>
          </a:p>
        </p:txBody>
      </p:sp>
    </p:spTree>
    <p:extLst>
      <p:ext uri="{BB962C8B-B14F-4D97-AF65-F5344CB8AC3E}">
        <p14:creationId xmlns:p14="http://schemas.microsoft.com/office/powerpoint/2010/main" val="278955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Recomendation</a:t>
            </a:r>
            <a:r>
              <a:rPr lang="fr-FR" dirty="0"/>
              <a:t> </a:t>
            </a:r>
            <a:r>
              <a:rPr lang="fr-FR" dirty="0" err="1"/>
              <a:t>pls</a:t>
            </a:r>
            <a:r>
              <a:rPr lang="fr-FR" dirty="0"/>
              <a:t> </a:t>
            </a:r>
            <a:r>
              <a:rPr lang="fr-FR" dirty="0" err="1"/>
              <a:t>price</a:t>
            </a:r>
            <a:endParaRPr lang="en-US" dirty="0"/>
          </a:p>
        </p:txBody>
      </p:sp>
    </p:spTree>
    <p:extLst>
      <p:ext uri="{BB962C8B-B14F-4D97-AF65-F5344CB8AC3E}">
        <p14:creationId xmlns:p14="http://schemas.microsoft.com/office/powerpoint/2010/main" val="68075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483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465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a:t>
            </a:r>
            <a:r>
              <a:rPr lang="fr-FR" baseline="0" dirty="0"/>
              <a:t> découvrir ensemble le plan de notre présentation qui commence par une introduction ou on va voir la définition des systèmes de recommandation aussi ………..</a:t>
            </a:r>
            <a:endParaRPr dirty="0"/>
          </a:p>
        </p:txBody>
      </p:sp>
    </p:spTree>
    <p:extLst>
      <p:ext uri="{BB962C8B-B14F-4D97-AF65-F5344CB8AC3E}">
        <p14:creationId xmlns:p14="http://schemas.microsoft.com/office/powerpoint/2010/main" val="358960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Voila l’interface de notre Application Web de recommandation des livres</a:t>
            </a:r>
          </a:p>
          <a:p>
            <a:r>
              <a:rPr lang="fr-FR" dirty="0"/>
              <a:t>Ici vous tapez le titre de livre que vous voulez , puis vous cliquez sur le </a:t>
            </a:r>
            <a:r>
              <a:rPr lang="fr-FR" dirty="0" err="1"/>
              <a:t>boutton</a:t>
            </a:r>
            <a:r>
              <a:rPr lang="fr-FR" dirty="0"/>
              <a:t> «  Show </a:t>
            </a:r>
            <a:r>
              <a:rPr lang="fr-FR" dirty="0" err="1"/>
              <a:t>Recommendation</a:t>
            </a:r>
            <a:r>
              <a:rPr lang="fr-FR" dirty="0"/>
              <a:t>» et voilà les livres </a:t>
            </a:r>
            <a:r>
              <a:rPr lang="fr-FR" dirty="0" err="1"/>
              <a:t>recommendés</a:t>
            </a:r>
            <a:r>
              <a:rPr lang="fr-FR" dirty="0"/>
              <a:t> par le </a:t>
            </a:r>
            <a:r>
              <a:rPr lang="fr-FR" dirty="0" err="1"/>
              <a:t>modéle</a:t>
            </a:r>
            <a:endParaRPr lang="fr-FR" dirty="0"/>
          </a:p>
        </p:txBody>
      </p:sp>
    </p:spTree>
    <p:extLst>
      <p:ext uri="{BB962C8B-B14F-4D97-AF65-F5344CB8AC3E}">
        <p14:creationId xmlns:p14="http://schemas.microsoft.com/office/powerpoint/2010/main" val="359781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497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763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640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Les</a:t>
            </a:r>
            <a:r>
              <a:rPr lang="fr-FR" baseline="0" dirty="0"/>
              <a:t> SR sont une forme spécifique de filtrage de l’information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aseline="0" dirty="0"/>
              <a:t>Visant à </a:t>
            </a:r>
            <a:r>
              <a:rPr lang="fr-FR" sz="1100" dirty="0">
                <a:latin typeface="Calibri" panose="020F0502020204030204" pitchFamily="34" charset="0"/>
                <a:cs typeface="Calibri" panose="020F0502020204030204" pitchFamily="34" charset="0"/>
              </a:rPr>
              <a:t>Présenter les éléments susceptibles d’intéresser l’utilisateur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100" dirty="0">
                <a:latin typeface="Calibri" panose="020F0502020204030204" pitchFamily="34" charset="0"/>
                <a:cs typeface="Calibri" panose="020F0502020204030204" pitchFamily="34" charset="0"/>
              </a:rPr>
              <a:t>C’est-à-dire les SR vont d’</a:t>
            </a:r>
            <a:r>
              <a:rPr lang="fr-FR" sz="1100" dirty="0" err="1">
                <a:latin typeface="Calibri" panose="020F0502020204030204" pitchFamily="34" charset="0"/>
                <a:cs typeface="Calibri" panose="020F0502020204030204" pitchFamily="34" charset="0"/>
              </a:rPr>
              <a:t>offrire</a:t>
            </a:r>
            <a:r>
              <a:rPr lang="fr-FR" sz="1100" dirty="0">
                <a:latin typeface="Calibri" panose="020F0502020204030204" pitchFamily="34" charset="0"/>
                <a:cs typeface="Calibri" panose="020F0502020204030204" pitchFamily="34" charset="0"/>
              </a:rPr>
              <a:t> l’information en harmonie avec ce qui tu aimes</a:t>
            </a:r>
            <a:r>
              <a:rPr lang="fr-FR" sz="1100" baseline="0" dirty="0">
                <a:latin typeface="Calibri" panose="020F0502020204030204" pitchFamily="34" charset="0"/>
                <a:cs typeface="Calibri" panose="020F0502020204030204" pitchFamily="34" charset="0"/>
              </a:rPr>
              <a:t> ou bien ce qui t’intéresse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100" baseline="0" dirty="0">
                <a:latin typeface="Calibri" panose="020F0502020204030204" pitchFamily="34" charset="0"/>
                <a:cs typeface="Calibri" panose="020F0502020204030204" pitchFamily="34" charset="0"/>
              </a:rPr>
              <a:t>Maintenant venant à l’exemple de </a:t>
            </a:r>
            <a:r>
              <a:rPr lang="fr-FR" sz="1100" baseline="0" dirty="0" err="1">
                <a:latin typeface="Calibri" panose="020F0502020204030204" pitchFamily="34" charset="0"/>
                <a:cs typeface="Calibri" panose="020F0502020204030204" pitchFamily="34" charset="0"/>
              </a:rPr>
              <a:t>facebook</a:t>
            </a:r>
            <a:r>
              <a:rPr lang="fr-FR" sz="1100" baseline="0" dirty="0">
                <a:latin typeface="Calibri" panose="020F0502020204030204" pitchFamily="34" charset="0"/>
                <a:cs typeface="Calibri" panose="020F0502020204030204" pitchFamily="34" charset="0"/>
              </a:rPr>
              <a:t>  , une fois vous êtes sur </a:t>
            </a:r>
            <a:r>
              <a:rPr lang="fr-FR" sz="1100" baseline="0" dirty="0" err="1">
                <a:latin typeface="Calibri" panose="020F0502020204030204" pitchFamily="34" charset="0"/>
                <a:cs typeface="Calibri" panose="020F0502020204030204" pitchFamily="34" charset="0"/>
              </a:rPr>
              <a:t>facebook</a:t>
            </a:r>
            <a:r>
              <a:rPr lang="fr-FR" sz="1100" baseline="0" dirty="0">
                <a:latin typeface="Calibri" panose="020F0502020204030204" pitchFamily="34" charset="0"/>
                <a:cs typeface="Calibri" panose="020F0502020204030204" pitchFamily="34" charset="0"/>
              </a:rPr>
              <a:t> on </a:t>
            </a:r>
            <a:r>
              <a:rPr lang="fr-FR" sz="1100" baseline="0" dirty="0" err="1">
                <a:latin typeface="Calibri" panose="020F0502020204030204" pitchFamily="34" charset="0"/>
                <a:cs typeface="Calibri" panose="020F0502020204030204" pitchFamily="34" charset="0"/>
              </a:rPr>
              <a:t>poura</a:t>
            </a:r>
            <a:r>
              <a:rPr lang="fr-FR" sz="1100" baseline="0" dirty="0">
                <a:latin typeface="Calibri" panose="020F0502020204030204" pitchFamily="34" charset="0"/>
                <a:cs typeface="Calibri" panose="020F0502020204030204" pitchFamily="34" charset="0"/>
              </a:rPr>
              <a:t> vous proposer des nouveaux amis , groupes , page pour que vous puissiez les </a:t>
            </a:r>
            <a:r>
              <a:rPr lang="fr-FR" sz="1100" baseline="0" dirty="0" err="1">
                <a:latin typeface="Calibri" panose="020F0502020204030204" pitchFamily="34" charset="0"/>
                <a:cs typeface="Calibri" panose="020F0502020204030204" pitchFamily="34" charset="0"/>
              </a:rPr>
              <a:t>suivres</a:t>
            </a:r>
            <a:endParaRPr lang="fr-FR" sz="1100" baseline="0" dirty="0">
              <a:latin typeface="Calibri" panose="020F0502020204030204" pitchFamily="34" charset="0"/>
              <a:cs typeface="Calibri" panose="020F0502020204030204" pitchFamily="34" charset="0"/>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100" baseline="0" dirty="0">
                <a:latin typeface="Calibri" panose="020F0502020204030204" pitchFamily="34" charset="0"/>
                <a:cs typeface="Calibri" panose="020F0502020204030204" pitchFamily="34" charset="0"/>
              </a:rPr>
              <a:t>Lorsque vous êtes sur </a:t>
            </a:r>
            <a:r>
              <a:rPr lang="fr-FR" sz="1100" baseline="0" dirty="0" err="1">
                <a:latin typeface="Calibri" panose="020F0502020204030204" pitchFamily="34" charset="0"/>
                <a:cs typeface="Calibri" panose="020F0502020204030204" pitchFamily="34" charset="0"/>
              </a:rPr>
              <a:t>youtube</a:t>
            </a:r>
            <a:r>
              <a:rPr lang="fr-FR" sz="1100" baseline="0" dirty="0">
                <a:latin typeface="Calibri" panose="020F0502020204030204" pitchFamily="34" charset="0"/>
                <a:cs typeface="Calibri" panose="020F0502020204030204" pitchFamily="34" charset="0"/>
              </a:rPr>
              <a:t> il vous propose des </a:t>
            </a:r>
            <a:r>
              <a:rPr lang="fr-FR" sz="1100" baseline="0" dirty="0" err="1">
                <a:latin typeface="Calibri" panose="020F0502020204030204" pitchFamily="34" charset="0"/>
                <a:cs typeface="Calibri" panose="020F0502020204030204" pitchFamily="34" charset="0"/>
              </a:rPr>
              <a:t>videos</a:t>
            </a:r>
            <a:r>
              <a:rPr lang="fr-FR" sz="1100" baseline="0" dirty="0">
                <a:latin typeface="Calibri" panose="020F0502020204030204" pitchFamily="34" charset="0"/>
                <a:cs typeface="Calibri" panose="020F0502020204030204" pitchFamily="34" charset="0"/>
              </a:rPr>
              <a:t> qui sont similaire à ce que vous déjà vus </a:t>
            </a:r>
            <a:endParaRPr lang="fr-FR" sz="1100" dirty="0">
              <a:latin typeface="Calibri" panose="020F050202020403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23891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a:buNone/>
            </a:pPr>
            <a:r>
              <a:rPr lang="fr-FR" dirty="0"/>
              <a:t>Le score peut </a:t>
            </a:r>
            <a:r>
              <a:rPr lang="fr-FR" dirty="0" err="1"/>
              <a:t>repésenter</a:t>
            </a:r>
            <a:r>
              <a:rPr lang="fr-FR" dirty="0"/>
              <a:t> différents</a:t>
            </a:r>
            <a:r>
              <a:rPr lang="fr-FR" baseline="0" dirty="0"/>
              <a:t> types d’interaction : une note , un nombre d’utilisation , une durée , un « </a:t>
            </a:r>
            <a:r>
              <a:rPr lang="fr-FR" baseline="0" dirty="0" err="1"/>
              <a:t>like</a:t>
            </a:r>
            <a:r>
              <a:rPr lang="fr-FR" baseline="0" dirty="0"/>
              <a:t> » , </a:t>
            </a:r>
            <a:r>
              <a:rPr lang="fr-FR" baseline="0" dirty="0" err="1"/>
              <a:t>etc</a:t>
            </a:r>
            <a:r>
              <a:rPr lang="fr-FR" baseline="0" dirty="0"/>
              <a:t> …</a:t>
            </a:r>
            <a:endParaRPr lang="fr-FR" dirty="0"/>
          </a:p>
        </p:txBody>
      </p:sp>
    </p:spTree>
    <p:extLst>
      <p:ext uri="{BB962C8B-B14F-4D97-AF65-F5344CB8AC3E}">
        <p14:creationId xmlns:p14="http://schemas.microsoft.com/office/powerpoint/2010/main" val="298643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214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Passant maintenant à</a:t>
            </a:r>
            <a:r>
              <a:rPr lang="fr-FR" baseline="0" dirty="0"/>
              <a:t> la phase de pourquoi c’est-à-dire quelle est l’importance des S.R. </a:t>
            </a:r>
          </a:p>
          <a:p>
            <a:r>
              <a:rPr lang="fr-FR" baseline="0" dirty="0"/>
              <a:t>L’importance des SR se poser sur 2 cotés : le coté utilisateur et coté entreprise ou bien fournisseur</a:t>
            </a:r>
            <a:endParaRPr dirty="0"/>
          </a:p>
        </p:txBody>
      </p:sp>
    </p:spTree>
    <p:extLst>
      <p:ext uri="{BB962C8B-B14F-4D97-AF65-F5344CB8AC3E}">
        <p14:creationId xmlns:p14="http://schemas.microsoft.com/office/powerpoint/2010/main" val="241565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a:buNone/>
            </a:pPr>
            <a:r>
              <a:rPr lang="fr-FR" baseline="0" dirty="0"/>
              <a:t> Maintenant nous allons concentrer sur le coté utilisateur </a:t>
            </a:r>
          </a:p>
          <a:p>
            <a:r>
              <a:rPr lang="fr-FR" baseline="0" dirty="0"/>
              <a:t>Alors les SR vont améliorer l’expérience utilisateur </a:t>
            </a:r>
          </a:p>
          <a:p>
            <a:r>
              <a:rPr lang="fr-FR" baseline="0" dirty="0"/>
              <a:t>Par exemple comme vous voyez ici on a un utilisateur devant une surcharge d’information , il ne sait pas quoi choisie , </a:t>
            </a:r>
          </a:p>
          <a:p>
            <a:r>
              <a:rPr lang="fr-FR" baseline="0" dirty="0"/>
              <a:t>si par exemple il est devant </a:t>
            </a:r>
            <a:r>
              <a:rPr lang="fr-FR" baseline="0" dirty="0" err="1"/>
              <a:t>Netflix</a:t>
            </a:r>
            <a:r>
              <a:rPr lang="fr-FR" baseline="0" dirty="0"/>
              <a:t> ou bien </a:t>
            </a:r>
            <a:r>
              <a:rPr lang="fr-FR" baseline="0" dirty="0" err="1"/>
              <a:t>amazon</a:t>
            </a:r>
            <a:r>
              <a:rPr lang="fr-FR" baseline="0" dirty="0"/>
              <a:t>  donc il </a:t>
            </a:r>
            <a:r>
              <a:rPr lang="fr-FR" baseline="0" dirty="0" err="1"/>
              <a:t>ya</a:t>
            </a:r>
            <a:r>
              <a:rPr lang="fr-FR" baseline="0" dirty="0"/>
              <a:t> vraiment beaucoup de choix donc il ne sait pas d’où commencer </a:t>
            </a:r>
          </a:p>
          <a:p>
            <a:r>
              <a:rPr lang="fr-FR" dirty="0"/>
              <a:t>Alors</a:t>
            </a:r>
            <a:r>
              <a:rPr lang="fr-FR" baseline="0" dirty="0"/>
              <a:t> les SR offre a ces utilisateur un outil très puissant d’aide à la décision </a:t>
            </a:r>
          </a:p>
          <a:p>
            <a:r>
              <a:rPr lang="fr-FR" baseline="0" dirty="0"/>
              <a:t>Donc les SR va t’aider à prendre la décision , il va te proposer de nouveaux produits de manière </a:t>
            </a:r>
            <a:r>
              <a:rPr lang="fr-FR" baseline="0" dirty="0" err="1"/>
              <a:t>personalisser</a:t>
            </a:r>
            <a:r>
              <a:rPr lang="fr-FR" baseline="0" dirty="0"/>
              <a:t> (c’est-à-dire il va adapter tes choix ) et bien sur tout en garantissant un gain de temps </a:t>
            </a:r>
            <a:endParaRPr lang="fr-FR" dirty="0"/>
          </a:p>
        </p:txBody>
      </p:sp>
    </p:spTree>
    <p:extLst>
      <p:ext uri="{BB962C8B-B14F-4D97-AF65-F5344CB8AC3E}">
        <p14:creationId xmlns:p14="http://schemas.microsoft.com/office/powerpoint/2010/main" val="11966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Maintenant</a:t>
            </a:r>
            <a:r>
              <a:rPr lang="fr-FR" baseline="0" dirty="0"/>
              <a:t> on va passer au coté entreprise , fournisseur </a:t>
            </a:r>
          </a:p>
          <a:p>
            <a:r>
              <a:rPr lang="fr-FR" baseline="0" dirty="0"/>
              <a:t>Les SR sont un outil business très fort pour les fournisseur , Alors il vont aide l’entreprise à augmenté ses bénéfices et à fidéliser le clientèle .</a:t>
            </a:r>
          </a:p>
          <a:p>
            <a:r>
              <a:rPr lang="fr-FR" baseline="0" dirty="0"/>
              <a:t>Il faut savoir que si l’entreprise possède un SR son pourcentage de vente va augmenté .</a:t>
            </a:r>
          </a:p>
          <a:p>
            <a:r>
              <a:rPr lang="fr-FR" baseline="0" dirty="0"/>
              <a:t>Nous avons ici deux exemple , par exemple pour </a:t>
            </a:r>
            <a:r>
              <a:rPr lang="fr-FR" baseline="0" dirty="0" err="1"/>
              <a:t>Netflix</a:t>
            </a:r>
            <a:r>
              <a:rPr lang="fr-FR" baseline="0" dirty="0"/>
              <a:t>  66% des films qui ont été vus sur cette plateforme ont été recommandé </a:t>
            </a:r>
          </a:p>
          <a:p>
            <a:r>
              <a:rPr lang="fr-FR" baseline="0" dirty="0"/>
              <a:t>Aussi pour </a:t>
            </a:r>
            <a:r>
              <a:rPr lang="fr-FR" baseline="0" dirty="0" err="1"/>
              <a:t>amazon</a:t>
            </a:r>
            <a:r>
              <a:rPr lang="fr-FR" baseline="0" dirty="0"/>
              <a:t> 65% des produit qui ont été vendus sur cette plateforme sont recommander </a:t>
            </a:r>
          </a:p>
          <a:p>
            <a:endParaRPr lang="fr-FR" baseline="0" dirty="0"/>
          </a:p>
          <a:p>
            <a:pPr marL="139700" indent="0">
              <a:buNone/>
            </a:pPr>
            <a:endParaRPr lang="fr-FR" baseline="0" dirty="0"/>
          </a:p>
          <a:p>
            <a:endParaRPr lang="fr-FR" dirty="0"/>
          </a:p>
        </p:txBody>
      </p:sp>
    </p:spTree>
    <p:extLst>
      <p:ext uri="{BB962C8B-B14F-4D97-AF65-F5344CB8AC3E}">
        <p14:creationId xmlns:p14="http://schemas.microsoft.com/office/powerpoint/2010/main" val="368237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100013" y="1070196"/>
            <a:ext cx="8829674"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3200" b="1" dirty="0">
                <a:latin typeface="Arial"/>
                <a:cs typeface="Arial"/>
                <a:sym typeface="Arial"/>
              </a:rPr>
              <a:t>SYSTÈMES DE RECOMMANDATION</a:t>
            </a:r>
            <a:br>
              <a:rPr lang="fr-FR" sz="3200" b="1" dirty="0">
                <a:latin typeface="Arial"/>
                <a:cs typeface="Arial"/>
                <a:sym typeface="Arial"/>
              </a:rPr>
            </a:br>
            <a:endParaRPr lang="fr-FR" sz="3200" b="1" dirty="0">
              <a:latin typeface="Arial"/>
              <a:cs typeface="Arial"/>
              <a:sym typeface="Arial"/>
            </a:endParaRPr>
          </a:p>
        </p:txBody>
      </p:sp>
      <p:pic>
        <p:nvPicPr>
          <p:cNvPr id="3" name="Image 2">
            <a:extLst>
              <a:ext uri="{FF2B5EF4-FFF2-40B4-BE49-F238E27FC236}">
                <a16:creationId xmlns:a16="http://schemas.microsoft.com/office/drawing/2014/main" id="{1D9260DD-0FC0-3877-BFEC-6712E241D7DB}"/>
              </a:ext>
            </a:extLst>
          </p:cNvPr>
          <p:cNvPicPr>
            <a:picLocks/>
          </p:cNvPicPr>
          <p:nvPr/>
        </p:nvPicPr>
        <p:blipFill>
          <a:blip r:embed="rId3"/>
          <a:stretch>
            <a:fillRect/>
          </a:stretch>
        </p:blipFill>
        <p:spPr>
          <a:xfrm>
            <a:off x="7384596" y="0"/>
            <a:ext cx="1759404" cy="656041"/>
          </a:xfrm>
          <a:prstGeom prst="rect">
            <a:avLst/>
          </a:prstGeom>
        </p:spPr>
      </p:pic>
      <p:sp>
        <p:nvSpPr>
          <p:cNvPr id="5" name="Google Shape;345;p13">
            <a:extLst>
              <a:ext uri="{FF2B5EF4-FFF2-40B4-BE49-F238E27FC236}">
                <a16:creationId xmlns:a16="http://schemas.microsoft.com/office/drawing/2014/main" id="{4BA5C312-42C0-B3E1-A842-40F07DAD838B}"/>
              </a:ext>
            </a:extLst>
          </p:cNvPr>
          <p:cNvSpPr txBox="1">
            <a:spLocks/>
          </p:cNvSpPr>
          <p:nvPr/>
        </p:nvSpPr>
        <p:spPr>
          <a:xfrm>
            <a:off x="455295" y="3375756"/>
            <a:ext cx="3057161" cy="8478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fr-FR" b="1" dirty="0">
                <a:solidFill>
                  <a:schemeClr val="accent2"/>
                </a:solidFill>
              </a:rPr>
              <a:t>Réalisé par : </a:t>
            </a:r>
            <a:r>
              <a:rPr lang="fr-FR" b="1" dirty="0" smtClean="0">
                <a:solidFill>
                  <a:schemeClr val="accent2"/>
                </a:solidFill>
              </a:rPr>
              <a:t> ZITANE </a:t>
            </a:r>
            <a:r>
              <a:rPr lang="fr-FR" b="1" dirty="0">
                <a:solidFill>
                  <a:schemeClr val="accent2"/>
                </a:solidFill>
              </a:rPr>
              <a:t>Ayoub</a:t>
            </a:r>
            <a:endParaRPr lang="fr-FR" dirty="0">
              <a:solidFill>
                <a:schemeClr val="accent2"/>
              </a:solidFill>
            </a:endParaRPr>
          </a:p>
        </p:txBody>
      </p:sp>
      <p:pic>
        <p:nvPicPr>
          <p:cNvPr id="7" name="image1.jpeg">
            <a:extLst>
              <a:ext uri="{FF2B5EF4-FFF2-40B4-BE49-F238E27FC236}">
                <a16:creationId xmlns:a16="http://schemas.microsoft.com/office/drawing/2014/main" id="{82A1EDC0-B70B-55B2-BD02-578E42C3955D}"/>
              </a:ext>
            </a:extLst>
          </p:cNvPr>
          <p:cNvPicPr>
            <a:picLocks noChangeAspect="1"/>
          </p:cNvPicPr>
          <p:nvPr/>
        </p:nvPicPr>
        <p:blipFill>
          <a:blip r:embed="rId4" cstate="print"/>
          <a:stretch>
            <a:fillRect/>
          </a:stretch>
        </p:blipFill>
        <p:spPr>
          <a:xfrm>
            <a:off x="0" y="16189"/>
            <a:ext cx="1839674" cy="656041"/>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126" y="2089155"/>
            <a:ext cx="4331474" cy="27101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dirty="0"/>
          </a:p>
        </p:txBody>
      </p:sp>
      <p:sp>
        <p:nvSpPr>
          <p:cNvPr id="3" name="ZoneTexte 2"/>
          <p:cNvSpPr txBox="1"/>
          <p:nvPr/>
        </p:nvSpPr>
        <p:spPr>
          <a:xfrm>
            <a:off x="1803197" y="302306"/>
            <a:ext cx="776020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Pourquoi Les Systèmes de recommandation</a:t>
            </a:r>
            <a:endParaRPr lang="en-US" sz="2400" b="1" dirty="0">
              <a:solidFill>
                <a:schemeClr val="tx1"/>
              </a:solidFill>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91" y="2882714"/>
            <a:ext cx="1755946" cy="1743655"/>
          </a:xfrm>
          <a:prstGeom prst="rect">
            <a:avLst/>
          </a:prstGeom>
        </p:spPr>
      </p:pic>
      <p:sp>
        <p:nvSpPr>
          <p:cNvPr id="6" name="Rectangle à coins arrondis 5"/>
          <p:cNvSpPr/>
          <p:nvPr/>
        </p:nvSpPr>
        <p:spPr>
          <a:xfrm>
            <a:off x="2504846" y="1341796"/>
            <a:ext cx="3950208" cy="49743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Améliorer l’expérience utilisateur</a:t>
            </a:r>
          </a:p>
        </p:txBody>
      </p:sp>
      <p:sp>
        <p:nvSpPr>
          <p:cNvPr id="7" name="ZoneTexte 6"/>
          <p:cNvSpPr txBox="1"/>
          <p:nvPr/>
        </p:nvSpPr>
        <p:spPr>
          <a:xfrm>
            <a:off x="520291" y="2665509"/>
            <a:ext cx="2905850" cy="307777"/>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Surcharge d’information </a:t>
            </a:r>
          </a:p>
        </p:txBody>
      </p:sp>
      <p:sp>
        <p:nvSpPr>
          <p:cNvPr id="8" name="Ellipse 7"/>
          <p:cNvSpPr/>
          <p:nvPr/>
        </p:nvSpPr>
        <p:spPr>
          <a:xfrm>
            <a:off x="6633667" y="2671768"/>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Calibri" panose="020F0502020204030204" pitchFamily="34" charset="0"/>
                <a:cs typeface="Calibri" panose="020F0502020204030204" pitchFamily="34" charset="0"/>
              </a:rPr>
              <a:t>Nouveaux produits</a:t>
            </a:r>
          </a:p>
        </p:txBody>
      </p:sp>
      <p:sp>
        <p:nvSpPr>
          <p:cNvPr id="9" name="Ellipse 8"/>
          <p:cNvSpPr/>
          <p:nvPr/>
        </p:nvSpPr>
        <p:spPr>
          <a:xfrm>
            <a:off x="6661709" y="3553956"/>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Calibri" panose="020F0502020204030204" pitchFamily="34" charset="0"/>
                <a:cs typeface="Calibri" panose="020F0502020204030204" pitchFamily="34" charset="0"/>
              </a:rPr>
              <a:t>Personnalisation</a:t>
            </a:r>
          </a:p>
        </p:txBody>
      </p:sp>
      <p:sp>
        <p:nvSpPr>
          <p:cNvPr id="10" name="Ellipse 9"/>
          <p:cNvSpPr/>
          <p:nvPr/>
        </p:nvSpPr>
        <p:spPr>
          <a:xfrm>
            <a:off x="6661709" y="4415315"/>
            <a:ext cx="2121408" cy="6030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Calibri" panose="020F0502020204030204" pitchFamily="34" charset="0"/>
                <a:cs typeface="Calibri" panose="020F0502020204030204" pitchFamily="34" charset="0"/>
              </a:rPr>
              <a:t>Gain de temps</a:t>
            </a:r>
          </a:p>
        </p:txBody>
      </p:sp>
      <p:sp>
        <p:nvSpPr>
          <p:cNvPr id="11" name="Flèche droite 10"/>
          <p:cNvSpPr/>
          <p:nvPr/>
        </p:nvSpPr>
        <p:spPr>
          <a:xfrm>
            <a:off x="3013253" y="3726394"/>
            <a:ext cx="2948025" cy="149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3277210" y="3416277"/>
            <a:ext cx="2779775" cy="307777"/>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Systèmes de recommandation</a:t>
            </a:r>
          </a:p>
        </p:txBody>
      </p:sp>
      <p:sp>
        <p:nvSpPr>
          <p:cNvPr id="13" name="ZoneTexte 12"/>
          <p:cNvSpPr txBox="1"/>
          <p:nvPr/>
        </p:nvSpPr>
        <p:spPr>
          <a:xfrm>
            <a:off x="6747775" y="2155578"/>
            <a:ext cx="2905850" cy="307777"/>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Outils d’aide à la décision</a:t>
            </a:r>
          </a:p>
        </p:txBody>
      </p:sp>
    </p:spTree>
    <p:extLst>
      <p:ext uri="{BB962C8B-B14F-4D97-AF65-F5344CB8AC3E}">
        <p14:creationId xmlns:p14="http://schemas.microsoft.com/office/powerpoint/2010/main" val="219509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animBg="1"/>
      <p:bldP spid="9" grpId="0" animBg="1"/>
      <p:bldP spid="10" grpId="0" animBg="1"/>
      <p:bldP spid="11"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dirty="0"/>
          </a:p>
        </p:txBody>
      </p:sp>
      <p:sp>
        <p:nvSpPr>
          <p:cNvPr id="3" name="ZoneTexte 2"/>
          <p:cNvSpPr txBox="1"/>
          <p:nvPr/>
        </p:nvSpPr>
        <p:spPr>
          <a:xfrm>
            <a:off x="1803197" y="302306"/>
            <a:ext cx="776020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Pourquoi Les Systèmes de recommandation</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Rectangle à coins arrondis 3"/>
          <p:cNvSpPr/>
          <p:nvPr/>
        </p:nvSpPr>
        <p:spPr>
          <a:xfrm>
            <a:off x="2504846" y="1341796"/>
            <a:ext cx="3950208" cy="49743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Un outil Business pour les fournisseurs</a:t>
            </a:r>
          </a:p>
        </p:txBody>
      </p:sp>
      <p:sp>
        <p:nvSpPr>
          <p:cNvPr id="6" name="Rectangle à coins arrondis 5"/>
          <p:cNvSpPr/>
          <p:nvPr/>
        </p:nvSpPr>
        <p:spPr>
          <a:xfrm>
            <a:off x="3200983" y="2697781"/>
            <a:ext cx="2787702" cy="10460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fr-FR" sz="1600" b="1" dirty="0">
                <a:solidFill>
                  <a:schemeClr val="tx1"/>
                </a:solidFill>
                <a:latin typeface="Calibri" panose="020F0502020204030204" pitchFamily="34" charset="0"/>
                <a:cs typeface="Calibri" panose="020F0502020204030204" pitchFamily="34" charset="0"/>
              </a:rPr>
              <a:t>Augmenter les Bénéfices</a:t>
            </a:r>
          </a:p>
          <a:p>
            <a:pPr marL="285750" indent="-285750">
              <a:lnSpc>
                <a:spcPct val="150000"/>
              </a:lnSpc>
              <a:buFont typeface="Wingdings" panose="05000000000000000000" pitchFamily="2" charset="2"/>
              <a:buChar char="v"/>
            </a:pPr>
            <a:r>
              <a:rPr lang="fr-FR" sz="1600" b="1" dirty="0">
                <a:solidFill>
                  <a:schemeClr val="tx1"/>
                </a:solidFill>
                <a:latin typeface="Calibri" panose="020F0502020204030204" pitchFamily="34" charset="0"/>
                <a:cs typeface="Calibri" panose="020F0502020204030204" pitchFamily="34" charset="0"/>
              </a:rPr>
              <a:t>Fidéliser la clientèle</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94" y="2010765"/>
            <a:ext cx="1550822" cy="872337"/>
          </a:xfrm>
          <a:prstGeom prst="rect">
            <a:avLst/>
          </a:prstGeom>
        </p:spPr>
      </p:pic>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774" y="2343269"/>
            <a:ext cx="1614882" cy="486483"/>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8" y="2956510"/>
            <a:ext cx="2712720" cy="2148840"/>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395" y="2855031"/>
            <a:ext cx="2453640" cy="2225040"/>
          </a:xfrm>
          <a:prstGeom prst="rect">
            <a:avLst/>
          </a:prstGeom>
        </p:spPr>
      </p:pic>
      <p:sp>
        <p:nvSpPr>
          <p:cNvPr id="10" name="ZoneTexte 9"/>
          <p:cNvSpPr txBox="1"/>
          <p:nvPr/>
        </p:nvSpPr>
        <p:spPr>
          <a:xfrm>
            <a:off x="6692774" y="3589965"/>
            <a:ext cx="562708" cy="307777"/>
          </a:xfrm>
          <a:prstGeom prst="rect">
            <a:avLst/>
          </a:prstGeom>
          <a:noFill/>
        </p:spPr>
        <p:txBody>
          <a:bodyPr wrap="square" rtlCol="0">
            <a:spAutoFit/>
          </a:bodyPr>
          <a:lstStyle/>
          <a:p>
            <a:r>
              <a:rPr lang="fr-FR" b="1" dirty="0">
                <a:solidFill>
                  <a:schemeClr val="tx1"/>
                </a:solidFill>
              </a:rPr>
              <a:t>35%</a:t>
            </a:r>
          </a:p>
        </p:txBody>
      </p:sp>
      <p:sp>
        <p:nvSpPr>
          <p:cNvPr id="13" name="ZoneTexte 12"/>
          <p:cNvSpPr txBox="1"/>
          <p:nvPr/>
        </p:nvSpPr>
        <p:spPr>
          <a:xfrm>
            <a:off x="7711607" y="3977460"/>
            <a:ext cx="562708" cy="307777"/>
          </a:xfrm>
          <a:prstGeom prst="rect">
            <a:avLst/>
          </a:prstGeom>
          <a:noFill/>
        </p:spPr>
        <p:txBody>
          <a:bodyPr wrap="square" rtlCol="0">
            <a:spAutoFit/>
          </a:bodyPr>
          <a:lstStyle/>
          <a:p>
            <a:r>
              <a:rPr lang="fr-FR" b="1" dirty="0">
                <a:solidFill>
                  <a:schemeClr val="bg1"/>
                </a:solidFill>
              </a:rPr>
              <a:t>65%</a:t>
            </a:r>
          </a:p>
        </p:txBody>
      </p:sp>
      <p:sp>
        <p:nvSpPr>
          <p:cNvPr id="14" name="ZoneTexte 13"/>
          <p:cNvSpPr txBox="1"/>
          <p:nvPr/>
        </p:nvSpPr>
        <p:spPr>
          <a:xfrm>
            <a:off x="526694" y="3636713"/>
            <a:ext cx="562708" cy="307777"/>
          </a:xfrm>
          <a:prstGeom prst="rect">
            <a:avLst/>
          </a:prstGeom>
          <a:noFill/>
        </p:spPr>
        <p:txBody>
          <a:bodyPr wrap="square" rtlCol="0">
            <a:spAutoFit/>
          </a:bodyPr>
          <a:lstStyle/>
          <a:p>
            <a:r>
              <a:rPr lang="fr-FR" b="1" dirty="0">
                <a:solidFill>
                  <a:schemeClr val="tx1"/>
                </a:solidFill>
              </a:rPr>
              <a:t>34%</a:t>
            </a:r>
          </a:p>
        </p:txBody>
      </p:sp>
      <p:sp>
        <p:nvSpPr>
          <p:cNvPr id="15" name="ZoneTexte 14"/>
          <p:cNvSpPr txBox="1"/>
          <p:nvPr/>
        </p:nvSpPr>
        <p:spPr>
          <a:xfrm>
            <a:off x="1521843" y="4026720"/>
            <a:ext cx="562708" cy="307777"/>
          </a:xfrm>
          <a:prstGeom prst="rect">
            <a:avLst/>
          </a:prstGeom>
          <a:noFill/>
        </p:spPr>
        <p:txBody>
          <a:bodyPr wrap="square" rtlCol="0">
            <a:spAutoFit/>
          </a:bodyPr>
          <a:lstStyle/>
          <a:p>
            <a:r>
              <a:rPr lang="fr-FR" b="1" dirty="0">
                <a:solidFill>
                  <a:schemeClr val="tx1"/>
                </a:solidFill>
              </a:rPr>
              <a:t>66%</a:t>
            </a:r>
          </a:p>
        </p:txBody>
      </p:sp>
    </p:spTree>
    <p:extLst>
      <p:ext uri="{BB962C8B-B14F-4D97-AF65-F5344CB8AC3E}">
        <p14:creationId xmlns:p14="http://schemas.microsoft.com/office/powerpoint/2010/main" val="64388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5377" y="1419822"/>
            <a:ext cx="8063057" cy="2314956"/>
          </a:xfrm>
          <a:prstGeom prst="rect">
            <a:avLst/>
          </a:prstGeom>
        </p:spPr>
        <p:txBody>
          <a:bodyPr spcFirstLastPara="1" wrap="square" lIns="0" tIns="0" rIns="0" bIns="0" anchor="b" anchorCtr="0">
            <a:noAutofit/>
          </a:bodyPr>
          <a:lstStyle/>
          <a:p>
            <a:r>
              <a:rPr lang="en-US" sz="2800" b="1" dirty="0" err="1">
                <a:ln w="0"/>
                <a:solidFill>
                  <a:schemeClr val="tx1"/>
                </a:solidFill>
                <a:effectLst>
                  <a:outerShdw blurRad="38100" dist="19050" dir="2700000" algn="tl" rotWithShape="0">
                    <a:schemeClr val="dk1">
                      <a:alpha val="40000"/>
                    </a:schemeClr>
                  </a:outerShdw>
                </a:effectLst>
              </a:rPr>
              <a:t>Approches</a:t>
            </a:r>
            <a:r>
              <a:rPr lang="en-US" sz="2800" b="1" dirty="0">
                <a:ln w="0"/>
                <a:solidFill>
                  <a:schemeClr val="tx1"/>
                </a:solidFill>
                <a:effectLst>
                  <a:outerShdw blurRad="38100" dist="19050" dir="2700000" algn="tl" rotWithShape="0">
                    <a:schemeClr val="dk1">
                      <a:alpha val="40000"/>
                    </a:schemeClr>
                  </a:outerShdw>
                </a:effectLst>
              </a:rPr>
              <a:t> de </a:t>
            </a:r>
            <a:r>
              <a:rPr lang="en-US" sz="2800" b="1" dirty="0" err="1">
                <a:ln w="0"/>
                <a:solidFill>
                  <a:schemeClr val="tx1"/>
                </a:solidFill>
                <a:effectLst>
                  <a:outerShdw blurRad="38100" dist="19050" dir="2700000" algn="tl" rotWithShape="0">
                    <a:schemeClr val="dk1">
                      <a:alpha val="40000"/>
                    </a:schemeClr>
                  </a:outerShdw>
                </a:effectLst>
              </a:rPr>
              <a:t>systèmes</a:t>
            </a:r>
            <a:r>
              <a:rPr lang="en-US" sz="2800" b="1" dirty="0">
                <a:ln w="0"/>
                <a:solidFill>
                  <a:schemeClr val="tx1"/>
                </a:solidFill>
                <a:effectLst>
                  <a:outerShdw blurRad="38100" dist="19050" dir="2700000" algn="tl" rotWithShape="0">
                    <a:schemeClr val="dk1">
                      <a:alpha val="40000"/>
                    </a:schemeClr>
                  </a:outerShdw>
                </a:effectLst>
              </a:rPr>
              <a:t> de </a:t>
            </a:r>
            <a:r>
              <a:rPr lang="en-US" sz="2800" b="1" dirty="0" err="1">
                <a:ln w="0"/>
                <a:solidFill>
                  <a:schemeClr val="tx1"/>
                </a:solidFill>
                <a:effectLst>
                  <a:outerShdw blurRad="38100" dist="19050" dir="2700000" algn="tl" rotWithShape="0">
                    <a:schemeClr val="dk1">
                      <a:alpha val="40000"/>
                    </a:schemeClr>
                  </a:outerShdw>
                </a:effectLst>
              </a:rPr>
              <a:t>recommandations</a:t>
            </a:r>
            <a:r>
              <a:rPr lang="en-US" b="1" dirty="0"/>
              <a:t/>
            </a:r>
            <a:br>
              <a:rPr lang="en-US" b="1" dirty="0"/>
            </a:br>
            <a:r>
              <a:rPr lang="en-US" b="1" dirty="0"/>
              <a:t/>
            </a:r>
            <a:br>
              <a:rPr lang="en-US" b="1" dirty="0"/>
            </a:br>
            <a:endParaRPr lang="fr-FR" b="1"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883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dirty="0"/>
          </a:p>
        </p:txBody>
      </p:sp>
      <p:sp>
        <p:nvSpPr>
          <p:cNvPr id="3" name="Ellipse 2"/>
          <p:cNvSpPr/>
          <p:nvPr/>
        </p:nvSpPr>
        <p:spPr>
          <a:xfrm>
            <a:off x="1336244" y="512065"/>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Les Système de recommandation basé sur le contenu</a:t>
            </a:r>
            <a:endParaRPr lang="en-US" sz="1600" b="1" dirty="0">
              <a:solidFill>
                <a:schemeClr val="tx1"/>
              </a:solidFill>
              <a:latin typeface="Calibri" panose="020F0502020204030204" pitchFamily="34" charset="0"/>
              <a:cs typeface="Calibri" panose="020F0502020204030204" pitchFamily="34" charset="0"/>
            </a:endParaRPr>
          </a:p>
        </p:txBody>
      </p:sp>
      <p:sp>
        <p:nvSpPr>
          <p:cNvPr id="4" name="Ellipse 3"/>
          <p:cNvSpPr/>
          <p:nvPr/>
        </p:nvSpPr>
        <p:spPr>
          <a:xfrm>
            <a:off x="1410615" y="1959254"/>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Les Système de recommandation basés sur le filtrage collaboratif</a:t>
            </a:r>
            <a:endParaRPr lang="en-US" sz="1600" b="1" dirty="0">
              <a:solidFill>
                <a:schemeClr val="tx1"/>
              </a:solidFill>
              <a:latin typeface="Calibri" panose="020F0502020204030204" pitchFamily="34" charset="0"/>
              <a:cs typeface="Calibri" panose="020F0502020204030204" pitchFamily="34" charset="0"/>
            </a:endParaRPr>
          </a:p>
        </p:txBody>
      </p:sp>
      <p:sp>
        <p:nvSpPr>
          <p:cNvPr id="5" name="Ellipse 4"/>
          <p:cNvSpPr/>
          <p:nvPr/>
        </p:nvSpPr>
        <p:spPr>
          <a:xfrm>
            <a:off x="1336244" y="3494226"/>
            <a:ext cx="6693408" cy="972922"/>
          </a:xfrm>
          <a:prstGeom prst="ellipse">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alibri" panose="020F0502020204030204" pitchFamily="34" charset="0"/>
                <a:cs typeface="Calibri" panose="020F0502020204030204" pitchFamily="34" charset="0"/>
              </a:rPr>
              <a:t>Systèmes recommandation le filtrage hybride</a:t>
            </a:r>
            <a:endParaRPr lang="en-US" sz="16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1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3" name="ZoneTexte 2"/>
          <p:cNvSpPr txBox="1"/>
          <p:nvPr/>
        </p:nvSpPr>
        <p:spPr>
          <a:xfrm>
            <a:off x="1035101" y="214523"/>
            <a:ext cx="776020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Les Système de recommandation basé sur le contenu</a:t>
            </a:r>
            <a:endParaRPr lang="en-US" sz="2400" b="1" dirty="0">
              <a:solidFill>
                <a:schemeClr val="tx1"/>
              </a:solidFill>
              <a:latin typeface="Calibri" panose="020F0502020204030204" pitchFamily="34" charset="0"/>
              <a:cs typeface="Calibri" panose="020F0502020204030204" pitchFamily="34" charset="0"/>
            </a:endParaRPr>
          </a:p>
        </p:txBody>
      </p:sp>
      <p:sp>
        <p:nvSpPr>
          <p:cNvPr id="8" name="ZoneTexte 7"/>
          <p:cNvSpPr txBox="1"/>
          <p:nvPr/>
        </p:nvSpPr>
        <p:spPr>
          <a:xfrm>
            <a:off x="380391" y="1117038"/>
            <a:ext cx="3157728" cy="3139321"/>
          </a:xfrm>
          <a:prstGeom prst="rect">
            <a:avLst/>
          </a:prstGeom>
          <a:noFill/>
        </p:spPr>
        <p:txBody>
          <a:bodyPr wrap="square" rtlCol="0">
            <a:spAutoFit/>
          </a:bodyPr>
          <a:lstStyle/>
          <a:p>
            <a:pPr algn="just"/>
            <a:r>
              <a:rPr lang="fr-FR" sz="1800" dirty="0"/>
              <a:t>Pour les recommandations basées sur le contenu la tâche consiste à déterminer quels éléments du catalogue coïncident le mieux avec les préférences de l’utilisateur. Une telle approche ne requiert pas une grande communauté d’utilisateurs ou un gros historique d’utilisation du système.</a:t>
            </a:r>
            <a:endParaRPr lang="en-US" sz="18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634" y="1117038"/>
            <a:ext cx="3230774" cy="3319440"/>
          </a:xfrm>
          <a:prstGeom prst="rect">
            <a:avLst/>
          </a:prstGeom>
        </p:spPr>
      </p:pic>
    </p:spTree>
    <p:extLst>
      <p:ext uri="{BB962C8B-B14F-4D97-AF65-F5344CB8AC3E}">
        <p14:creationId xmlns:p14="http://schemas.microsoft.com/office/powerpoint/2010/main" val="195638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05925" cy="4742688"/>
          </a:xfrm>
          <a:prstGeom prst="rect">
            <a:avLst/>
          </a:prstGeom>
        </p:spPr>
      </p:pic>
    </p:spTree>
    <p:extLst>
      <p:ext uri="{BB962C8B-B14F-4D97-AF65-F5344CB8AC3E}">
        <p14:creationId xmlns:p14="http://schemas.microsoft.com/office/powerpoint/2010/main" val="18797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0" y="1320851"/>
            <a:ext cx="7442200" cy="3822649"/>
          </a:xfrm>
          <a:prstGeom prst="rect">
            <a:avLst/>
          </a:prstGeom>
        </p:spPr>
      </p:pic>
      <p:sp>
        <p:nvSpPr>
          <p:cNvPr id="3" name="ZoneTexte 2"/>
          <p:cNvSpPr txBox="1"/>
          <p:nvPr/>
        </p:nvSpPr>
        <p:spPr>
          <a:xfrm>
            <a:off x="677670" y="482803"/>
            <a:ext cx="7842503" cy="646331"/>
          </a:xfrm>
          <a:prstGeom prst="rect">
            <a:avLst/>
          </a:prstGeom>
          <a:noFill/>
        </p:spPr>
        <p:txBody>
          <a:bodyPr wrap="square" rtlCol="0">
            <a:spAutoFit/>
          </a:bodyPr>
          <a:lstStyle/>
          <a:p>
            <a:r>
              <a:rPr lang="fr-FR" sz="1800" dirty="0"/>
              <a:t>Le filtrage basé sur le contenu se base sur le contenu , il ne prend pas en compte l’évaluation d’autres utilisateurs</a:t>
            </a:r>
          </a:p>
        </p:txBody>
      </p:sp>
    </p:spTree>
    <p:extLst>
      <p:ext uri="{BB962C8B-B14F-4D97-AF65-F5344CB8AC3E}">
        <p14:creationId xmlns:p14="http://schemas.microsoft.com/office/powerpoint/2010/main" val="26394432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3" name="ZoneTexte 2"/>
          <p:cNvSpPr txBox="1"/>
          <p:nvPr/>
        </p:nvSpPr>
        <p:spPr>
          <a:xfrm>
            <a:off x="335818" y="287112"/>
            <a:ext cx="8541657"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Les Système de recommandation basés sur le filtrage collaboratif</a:t>
            </a:r>
            <a:endParaRPr lang="en-US" sz="2400" b="1"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210434" y="1411263"/>
            <a:ext cx="4851683" cy="2862322"/>
          </a:xfrm>
          <a:prstGeom prst="rect">
            <a:avLst/>
          </a:prstGeom>
          <a:noFill/>
        </p:spPr>
        <p:txBody>
          <a:bodyPr wrap="square" rtlCol="0">
            <a:spAutoFit/>
          </a:bodyPr>
          <a:lstStyle/>
          <a:p>
            <a:pPr algn="just"/>
            <a:r>
              <a:rPr lang="fr-FR" sz="1800" dirty="0"/>
              <a:t>Les systèmes basés sur le filtrage collaboratif produisent des recommandations en calculant la similarité entre les préférences d’un utilisateur et celles d’autres utilisateurs .</a:t>
            </a:r>
          </a:p>
          <a:p>
            <a:pPr algn="just"/>
            <a:r>
              <a:rPr lang="fr-FR" sz="1800" dirty="0"/>
              <a:t>De tels systèmes ne tentent pas d’analyser ou de comprendre le contenu des éléments à recommander. La méthode consiste à faire des prévisions automatiques sur les intérêts d’un utilisateur en collectant des avis de nombreux utilisateurs</a:t>
            </a:r>
            <a:endParaRPr lang="en-US" sz="1800" dirty="0"/>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139" y="1411263"/>
            <a:ext cx="3309490" cy="3726798"/>
          </a:xfrm>
          <a:prstGeom prst="rect">
            <a:avLst/>
          </a:prstGeom>
        </p:spPr>
      </p:pic>
    </p:spTree>
    <p:extLst>
      <p:ext uri="{BB962C8B-B14F-4D97-AF65-F5344CB8AC3E}">
        <p14:creationId xmlns:p14="http://schemas.microsoft.com/office/powerpoint/2010/main" val="215768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05925" cy="3048000"/>
          </a:xfrm>
          <a:prstGeom prst="rect">
            <a:avLst/>
          </a:prstGeom>
        </p:spPr>
      </p:pic>
      <p:sp>
        <p:nvSpPr>
          <p:cNvPr id="7" name="ZoneTexte 6"/>
          <p:cNvSpPr txBox="1"/>
          <p:nvPr/>
        </p:nvSpPr>
        <p:spPr>
          <a:xfrm>
            <a:off x="279399" y="3225800"/>
            <a:ext cx="8369625" cy="923330"/>
          </a:xfrm>
          <a:prstGeom prst="rect">
            <a:avLst/>
          </a:prstGeom>
          <a:noFill/>
        </p:spPr>
        <p:txBody>
          <a:bodyPr wrap="square" rtlCol="0">
            <a:spAutoFit/>
          </a:bodyPr>
          <a:lstStyle/>
          <a:p>
            <a:pPr algn="just"/>
            <a:r>
              <a:rPr lang="fr-FR" sz="1800" dirty="0"/>
              <a:t>Il cherche à croiser les navigations des utilisateurs pour faire profiter les uns des liens entre données récoltées sur les autres. La liaison entre un item et un utilisateur se fait sur la base de l'hypothèse suivante:</a:t>
            </a:r>
          </a:p>
        </p:txBody>
      </p:sp>
      <p:sp>
        <p:nvSpPr>
          <p:cNvPr id="3" name="ZoneTexte 2"/>
          <p:cNvSpPr txBox="1"/>
          <p:nvPr/>
        </p:nvSpPr>
        <p:spPr>
          <a:xfrm>
            <a:off x="217714" y="4180114"/>
            <a:ext cx="8621486" cy="923330"/>
          </a:xfrm>
          <a:prstGeom prst="rect">
            <a:avLst/>
          </a:prstGeom>
          <a:noFill/>
        </p:spPr>
        <p:txBody>
          <a:bodyPr wrap="square" rtlCol="0">
            <a:spAutoFit/>
          </a:bodyPr>
          <a:lstStyle/>
          <a:p>
            <a:pPr algn="just"/>
            <a:r>
              <a:rPr lang="fr-FR" sz="1600" b="1" dirty="0"/>
              <a:t> </a:t>
            </a:r>
            <a:r>
              <a:rPr lang="fr-FR" sz="1800" dirty="0"/>
              <a:t>Les utilisateurs qui ont aimé les mêmes items que l'utilisateur A, aiment aussi ces items là, que nous pouvons recommander B .</a:t>
            </a:r>
            <a:endParaRPr lang="en-US" sz="1800" dirty="0"/>
          </a:p>
          <a:p>
            <a:pPr algn="just"/>
            <a:endParaRPr lang="en-US" sz="1800" dirty="0"/>
          </a:p>
        </p:txBody>
      </p:sp>
    </p:spTree>
    <p:extLst>
      <p:ext uri="{BB962C8B-B14F-4D97-AF65-F5344CB8AC3E}">
        <p14:creationId xmlns:p14="http://schemas.microsoft.com/office/powerpoint/2010/main" val="233692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graphicFrame>
        <p:nvGraphicFramePr>
          <p:cNvPr id="3" name="Tableau 2"/>
          <p:cNvGraphicFramePr>
            <a:graphicFrameLocks noGrp="1"/>
          </p:cNvGraphicFramePr>
          <p:nvPr/>
        </p:nvGraphicFramePr>
        <p:xfrm>
          <a:off x="0" y="108497"/>
          <a:ext cx="3860800" cy="4196083"/>
        </p:xfrm>
        <a:graphic>
          <a:graphicData uri="http://schemas.openxmlformats.org/drawingml/2006/table">
            <a:tbl>
              <a:tblPr firstRow="1" bandRow="1">
                <a:tableStyleId>{11E2214B-EEA6-4F0E-851E-DA328E0D34B4}</a:tableStyleId>
              </a:tblPr>
              <a:tblGrid>
                <a:gridCol w="769249">
                  <a:extLst>
                    <a:ext uri="{9D8B030D-6E8A-4147-A177-3AD203B41FA5}">
                      <a16:colId xmlns:a16="http://schemas.microsoft.com/office/drawing/2014/main" val="3230442505"/>
                    </a:ext>
                  </a:extLst>
                </a:gridCol>
                <a:gridCol w="740237">
                  <a:extLst>
                    <a:ext uri="{9D8B030D-6E8A-4147-A177-3AD203B41FA5}">
                      <a16:colId xmlns:a16="http://schemas.microsoft.com/office/drawing/2014/main" val="1031986872"/>
                    </a:ext>
                  </a:extLst>
                </a:gridCol>
                <a:gridCol w="682171">
                  <a:extLst>
                    <a:ext uri="{9D8B030D-6E8A-4147-A177-3AD203B41FA5}">
                      <a16:colId xmlns:a16="http://schemas.microsoft.com/office/drawing/2014/main" val="1871246490"/>
                    </a:ext>
                  </a:extLst>
                </a:gridCol>
                <a:gridCol w="682172">
                  <a:extLst>
                    <a:ext uri="{9D8B030D-6E8A-4147-A177-3AD203B41FA5}">
                      <a16:colId xmlns:a16="http://schemas.microsoft.com/office/drawing/2014/main" val="2521221525"/>
                    </a:ext>
                  </a:extLst>
                </a:gridCol>
                <a:gridCol w="986971">
                  <a:extLst>
                    <a:ext uri="{9D8B030D-6E8A-4147-A177-3AD203B41FA5}">
                      <a16:colId xmlns:a16="http://schemas.microsoft.com/office/drawing/2014/main" val="1980049131"/>
                    </a:ext>
                  </a:extLst>
                </a:gridCol>
              </a:tblGrid>
              <a:tr h="924655">
                <a:tc>
                  <a:txBody>
                    <a:bodyPr/>
                    <a:lstStyle/>
                    <a:p>
                      <a:endParaRPr lang="en-US" sz="1400" b="1" dirty="0"/>
                    </a:p>
                  </a:txBody>
                  <a:tcPr/>
                </a:tc>
                <a:tc>
                  <a:txBody>
                    <a:bodyPr/>
                    <a:lstStyle/>
                    <a:p>
                      <a:endParaRPr lang="fr-FR" sz="1400" b="1" dirty="0"/>
                    </a:p>
                    <a:p>
                      <a:r>
                        <a:rPr lang="fr-FR" sz="1400" b="1" dirty="0"/>
                        <a:t>JANE</a:t>
                      </a:r>
                      <a:endParaRPr lang="en-US" sz="1400" b="1" dirty="0"/>
                    </a:p>
                  </a:txBody>
                  <a:tcPr>
                    <a:solidFill>
                      <a:schemeClr val="accent5">
                        <a:lumMod val="20000"/>
                        <a:lumOff val="80000"/>
                      </a:schemeClr>
                    </a:solidFill>
                  </a:tcPr>
                </a:tc>
                <a:tc>
                  <a:txBody>
                    <a:bodyPr/>
                    <a:lstStyle/>
                    <a:p>
                      <a:endParaRPr lang="fr-FR" sz="1400" b="1" dirty="0"/>
                    </a:p>
                    <a:p>
                      <a:r>
                        <a:rPr lang="fr-FR" sz="1400" b="1" dirty="0"/>
                        <a:t>TIM</a:t>
                      </a:r>
                      <a:endParaRPr lang="en-US" sz="1400" b="1" dirty="0"/>
                    </a:p>
                  </a:txBody>
                  <a:tcPr>
                    <a:solidFill>
                      <a:schemeClr val="accent6">
                        <a:lumMod val="20000"/>
                        <a:lumOff val="80000"/>
                      </a:schemeClr>
                    </a:solidFill>
                  </a:tcPr>
                </a:tc>
                <a:tc>
                  <a:txBody>
                    <a:bodyPr/>
                    <a:lstStyle/>
                    <a:p>
                      <a:endParaRPr lang="fr-FR" sz="1400" b="1" dirty="0"/>
                    </a:p>
                    <a:p>
                      <a:r>
                        <a:rPr lang="fr-FR" sz="1400" b="1" dirty="0"/>
                        <a:t>DON</a:t>
                      </a:r>
                      <a:endParaRPr lang="en-US" sz="1400" b="1" dirty="0"/>
                    </a:p>
                  </a:txBody>
                  <a:tcPr>
                    <a:solidFill>
                      <a:schemeClr val="accent4">
                        <a:lumMod val="20000"/>
                        <a:lumOff val="80000"/>
                      </a:schemeClr>
                    </a:solidFill>
                  </a:tcPr>
                </a:tc>
                <a:tc>
                  <a:txBody>
                    <a:bodyPr/>
                    <a:lstStyle/>
                    <a:p>
                      <a:endParaRPr lang="fr-FR" sz="1400" b="1" dirty="0"/>
                    </a:p>
                    <a:p>
                      <a:r>
                        <a:rPr lang="fr-FR" sz="1400" b="1" dirty="0"/>
                        <a:t>SENDRA</a:t>
                      </a:r>
                      <a:endParaRPr lang="en-US" sz="1400" b="1" dirty="0"/>
                    </a:p>
                  </a:txBody>
                  <a:tcPr>
                    <a:solidFill>
                      <a:schemeClr val="accent2">
                        <a:lumMod val="20000"/>
                        <a:lumOff val="80000"/>
                      </a:schemeClr>
                    </a:solidFill>
                  </a:tcPr>
                </a:tc>
                <a:extLst>
                  <a:ext uri="{0D108BD9-81ED-4DB2-BD59-A6C34878D82A}">
                    <a16:rowId xmlns:a16="http://schemas.microsoft.com/office/drawing/2014/main" val="739307560"/>
                  </a:ext>
                </a:extLst>
              </a:tr>
              <a:tr h="793319">
                <a:tc>
                  <a:txBody>
                    <a:bodyPr/>
                    <a:lstStyle/>
                    <a:p>
                      <a:endParaRPr lang="fr-FR" sz="1600" dirty="0"/>
                    </a:p>
                    <a:p>
                      <a:r>
                        <a:rPr lang="fr-FR" sz="1600" b="1" dirty="0"/>
                        <a:t>Item1</a:t>
                      </a:r>
                      <a:endParaRPr lang="en-US" sz="1600" b="1"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1843404507"/>
                  </a:ext>
                </a:extLst>
              </a:tr>
              <a:tr h="832189">
                <a:tc>
                  <a:txBody>
                    <a:bodyPr/>
                    <a:lstStyle/>
                    <a:p>
                      <a:endParaRPr lang="fr-FR" sz="1600" b="1"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Item2</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739548066"/>
                  </a:ext>
                </a:extLst>
              </a:tr>
              <a:tr h="801367">
                <a:tc>
                  <a:txBody>
                    <a:bodyPr/>
                    <a:lstStyle/>
                    <a:p>
                      <a:endParaRPr lang="fr-FR" sz="160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Item3</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4031073483"/>
                  </a:ext>
                </a:extLst>
              </a:tr>
              <a:tr h="801367">
                <a:tc>
                  <a:txBody>
                    <a:bodyPr/>
                    <a:lstStyle/>
                    <a:p>
                      <a:endParaRPr lang="fr-FR" sz="160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Item4</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965304839"/>
                  </a:ext>
                </a:extLst>
              </a:tr>
            </a:tbl>
          </a:graphicData>
        </a:graphic>
      </p:graphicFrame>
      <p:sp>
        <p:nvSpPr>
          <p:cNvPr id="22" name="ZoneTexte 21"/>
          <p:cNvSpPr txBox="1"/>
          <p:nvPr/>
        </p:nvSpPr>
        <p:spPr>
          <a:xfrm>
            <a:off x="820058" y="4588110"/>
            <a:ext cx="1625600" cy="338554"/>
          </a:xfrm>
          <a:prstGeom prst="rect">
            <a:avLst/>
          </a:prstGeom>
          <a:noFill/>
        </p:spPr>
        <p:txBody>
          <a:bodyPr wrap="square" rtlCol="0">
            <a:spAutoFit/>
          </a:bodyPr>
          <a:lstStyle/>
          <a:p>
            <a:r>
              <a:rPr lang="fr-FR" sz="1600" b="1" dirty="0"/>
              <a:t>User to user</a:t>
            </a:r>
            <a:endParaRPr lang="en-US" sz="1600" b="1" dirty="0"/>
          </a:p>
        </p:txBody>
      </p:sp>
      <p:sp>
        <p:nvSpPr>
          <p:cNvPr id="23" name="ZoneTexte 22"/>
          <p:cNvSpPr txBox="1"/>
          <p:nvPr/>
        </p:nvSpPr>
        <p:spPr>
          <a:xfrm rot="5400000">
            <a:off x="3741768" y="2593846"/>
            <a:ext cx="1527336" cy="338554"/>
          </a:xfrm>
          <a:prstGeom prst="rect">
            <a:avLst/>
          </a:prstGeom>
          <a:noFill/>
        </p:spPr>
        <p:txBody>
          <a:bodyPr wrap="square" rtlCol="0">
            <a:spAutoFit/>
          </a:bodyPr>
          <a:lstStyle/>
          <a:p>
            <a:r>
              <a:rPr lang="fr-FR" sz="1600" b="1" dirty="0"/>
              <a:t>Item to Item</a:t>
            </a:r>
            <a:endParaRPr lang="en-US" sz="1600" b="1" dirty="0"/>
          </a:p>
        </p:txBody>
      </p:sp>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6" y="1117600"/>
            <a:ext cx="616857" cy="566057"/>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8" y="1891309"/>
            <a:ext cx="616857" cy="566057"/>
          </a:xfrm>
          <a:prstGeom prst="rect">
            <a:avLst/>
          </a:prstGeom>
        </p:spPr>
      </p:pic>
      <p:pic>
        <p:nvPicPr>
          <p:cNvPr id="28" name="Imag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70" y="2768001"/>
            <a:ext cx="606474" cy="612972"/>
          </a:xfrm>
          <a:prstGeom prst="rect">
            <a:avLst/>
          </a:prstGeom>
        </p:spPr>
      </p:pic>
      <p:pic>
        <p:nvPicPr>
          <p:cNvPr id="29" name="Imag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1847445"/>
            <a:ext cx="645048" cy="653783"/>
          </a:xfrm>
          <a:prstGeom prst="rect">
            <a:avLst/>
          </a:prstGeom>
        </p:spPr>
      </p:pic>
      <p:pic>
        <p:nvPicPr>
          <p:cNvPr id="30" name="Imag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3526791"/>
            <a:ext cx="645048" cy="653783"/>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652" y="2768000"/>
            <a:ext cx="622882" cy="644639"/>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0787" y="1117600"/>
            <a:ext cx="622191" cy="665003"/>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105" y="3526791"/>
            <a:ext cx="622191" cy="665003"/>
          </a:xfrm>
          <a:prstGeom prst="rect">
            <a:avLst/>
          </a:prstGeom>
        </p:spPr>
      </p:pic>
      <p:pic>
        <p:nvPicPr>
          <p:cNvPr id="34" name="Imag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3814" y="2767999"/>
            <a:ext cx="639164" cy="644639"/>
          </a:xfrm>
          <a:prstGeom prst="rect">
            <a:avLst/>
          </a:prstGeom>
        </p:spPr>
      </p:pic>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6054" y="1060003"/>
            <a:ext cx="700362" cy="629728"/>
          </a:xfrm>
          <a:prstGeom prst="rect">
            <a:avLst/>
          </a:prstGeom>
        </p:spPr>
      </p:pic>
      <p:pic>
        <p:nvPicPr>
          <p:cNvPr id="36" name="Imag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2553" y="3562066"/>
            <a:ext cx="700362" cy="629728"/>
          </a:xfrm>
          <a:prstGeom prst="rect">
            <a:avLst/>
          </a:prstGeom>
        </p:spPr>
      </p:pic>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2553" y="2021620"/>
            <a:ext cx="707085" cy="569656"/>
          </a:xfrm>
          <a:prstGeom prst="rect">
            <a:avLst/>
          </a:prstGeom>
        </p:spPr>
      </p:pic>
      <p:pic>
        <p:nvPicPr>
          <p:cNvPr id="41" name="Imag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056" y="1099309"/>
            <a:ext cx="645048" cy="653783"/>
          </a:xfrm>
          <a:prstGeom prst="rect">
            <a:avLst/>
          </a:prstGeom>
        </p:spPr>
      </p:pic>
      <p:sp>
        <p:nvSpPr>
          <p:cNvPr id="5" name="Accolade fermante 4"/>
          <p:cNvSpPr/>
          <p:nvPr/>
        </p:nvSpPr>
        <p:spPr>
          <a:xfrm>
            <a:off x="3889695" y="1394176"/>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24" name="Accolade fermante 23"/>
          <p:cNvSpPr/>
          <p:nvPr/>
        </p:nvSpPr>
        <p:spPr>
          <a:xfrm rot="5400000">
            <a:off x="1374154" y="4163828"/>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27" name="ZoneTexte 26"/>
          <p:cNvSpPr txBox="1"/>
          <p:nvPr/>
        </p:nvSpPr>
        <p:spPr>
          <a:xfrm rot="5400000">
            <a:off x="3741768" y="2593847"/>
            <a:ext cx="1527336" cy="338554"/>
          </a:xfrm>
          <a:prstGeom prst="rect">
            <a:avLst/>
          </a:prstGeom>
          <a:noFill/>
        </p:spPr>
        <p:txBody>
          <a:bodyPr wrap="square" rtlCol="0">
            <a:spAutoFit/>
          </a:bodyPr>
          <a:lstStyle/>
          <a:p>
            <a:r>
              <a:rPr lang="fr-FR" sz="1600" b="1" dirty="0"/>
              <a:t>Item to Item</a:t>
            </a:r>
            <a:endParaRPr lang="en-US" sz="1600" b="1" dirty="0"/>
          </a:p>
        </p:txBody>
      </p:sp>
      <p:sp>
        <p:nvSpPr>
          <p:cNvPr id="38" name="Accolade fermante 37"/>
          <p:cNvSpPr/>
          <p:nvPr/>
        </p:nvSpPr>
        <p:spPr>
          <a:xfrm>
            <a:off x="3889695" y="1394177"/>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0" name="Accolade fermante 39"/>
          <p:cNvSpPr/>
          <p:nvPr/>
        </p:nvSpPr>
        <p:spPr>
          <a:xfrm rot="5400000">
            <a:off x="1374154" y="4163829"/>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2" name="ZoneTexte 41"/>
          <p:cNvSpPr txBox="1"/>
          <p:nvPr/>
        </p:nvSpPr>
        <p:spPr>
          <a:xfrm>
            <a:off x="5263195" y="756802"/>
            <a:ext cx="3704868" cy="2831544"/>
          </a:xfrm>
          <a:prstGeom prst="rect">
            <a:avLst/>
          </a:prstGeom>
          <a:noFill/>
        </p:spPr>
        <p:txBody>
          <a:bodyPr wrap="square" rtlCol="0">
            <a:spAutoFit/>
          </a:bodyPr>
          <a:lstStyle/>
          <a:p>
            <a:pPr algn="ctr"/>
            <a:r>
              <a:rPr lang="fr-FR" sz="2000" b="1" dirty="0">
                <a:latin typeface="Calibri" panose="020F0502020204030204" pitchFamily="34" charset="0"/>
                <a:cs typeface="Calibri" panose="020F0502020204030204" pitchFamily="34" charset="0"/>
              </a:rPr>
              <a:t>User to user</a:t>
            </a:r>
          </a:p>
          <a:p>
            <a:endParaRPr lang="fr-FR" dirty="0">
              <a:latin typeface="Calibri" panose="020F0502020204030204" pitchFamily="34" charset="0"/>
              <a:cs typeface="Calibri" panose="020F0502020204030204" pitchFamily="34" charset="0"/>
            </a:endParaRPr>
          </a:p>
          <a:p>
            <a:pPr algn="just"/>
            <a:r>
              <a:rPr lang="fr-FR" sz="1800" dirty="0">
                <a:latin typeface="Calibri" panose="020F0502020204030204" pitchFamily="34" charset="0"/>
                <a:cs typeface="Calibri" panose="020F0502020204030204" pitchFamily="34" charset="0"/>
              </a:rPr>
              <a:t>Les recommandations sont faites en trouvant des utilisateurs ayant des avis similaires. Jane et Tim tous les deux aiment  l'Item 2 et n'aiment pas L'Item 3, il semble qu'ils ont des avis similaires, ce qui suggère qu'en général Jane et Tim sont du même avis. </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8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sz="1800" b="1">
                <a:latin typeface="Raleway" pitchFamily="2" charset="0"/>
              </a:rPr>
              <a:t>2</a:t>
            </a:fld>
            <a:endParaRPr sz="1800" b="1" dirty="0">
              <a:latin typeface="Raleway" pitchFamily="2" charset="0"/>
            </a:endParaRPr>
          </a:p>
        </p:txBody>
      </p:sp>
      <p:sp>
        <p:nvSpPr>
          <p:cNvPr id="8" name="Google Shape;1275;p37">
            <a:extLst>
              <a:ext uri="{FF2B5EF4-FFF2-40B4-BE49-F238E27FC236}">
                <a16:creationId xmlns:a16="http://schemas.microsoft.com/office/drawing/2014/main" id="{DC1CFD27-29E7-3169-7AFE-636E0D18AD8B}"/>
              </a:ext>
            </a:extLst>
          </p:cNvPr>
          <p:cNvSpPr txBox="1">
            <a:spLocks noGrp="1"/>
          </p:cNvSpPr>
          <p:nvPr>
            <p:ph type="title"/>
          </p:nvPr>
        </p:nvSpPr>
        <p:spPr>
          <a:xfrm>
            <a:off x="778522" y="518970"/>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chemeClr val="tx1"/>
                </a:solidFill>
                <a:latin typeface="Raleway" pitchFamily="2" charset="0"/>
              </a:rPr>
              <a:t>PLAN</a:t>
            </a:r>
            <a:r>
              <a:rPr lang="en" sz="3200" b="1" dirty="0">
                <a:latin typeface="Raleway" pitchFamily="2" charset="0"/>
              </a:rPr>
              <a:t>  </a:t>
            </a:r>
            <a:endParaRPr sz="3200" b="1" dirty="0">
              <a:latin typeface="Raleway" pitchFamily="2" charset="0"/>
            </a:endParaRPr>
          </a:p>
        </p:txBody>
      </p:sp>
      <p:sp>
        <p:nvSpPr>
          <p:cNvPr id="35" name="Google Shape;258;p35">
            <a:extLst>
              <a:ext uri="{FF2B5EF4-FFF2-40B4-BE49-F238E27FC236}">
                <a16:creationId xmlns:a16="http://schemas.microsoft.com/office/drawing/2014/main" id="{73D9C71A-3556-DBBE-C8FE-D8082FC47850}"/>
              </a:ext>
            </a:extLst>
          </p:cNvPr>
          <p:cNvSpPr txBox="1">
            <a:spLocks/>
          </p:cNvSpPr>
          <p:nvPr/>
        </p:nvSpPr>
        <p:spPr>
          <a:xfrm>
            <a:off x="1601472" y="1530037"/>
            <a:ext cx="26385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ln w="0"/>
                <a:solidFill>
                  <a:schemeClr val="tx1"/>
                </a:solidFill>
                <a:effectLst>
                  <a:outerShdw blurRad="38100" dist="19050" dir="2700000" algn="tl" rotWithShape="0">
                    <a:schemeClr val="dk1">
                      <a:alpha val="40000"/>
                    </a:schemeClr>
                  </a:outerShdw>
                </a:effectLst>
              </a:rPr>
              <a:t>Introduction</a:t>
            </a:r>
          </a:p>
        </p:txBody>
      </p:sp>
      <p:sp>
        <p:nvSpPr>
          <p:cNvPr id="37" name="Google Shape;260;p35">
            <a:extLst>
              <a:ext uri="{FF2B5EF4-FFF2-40B4-BE49-F238E27FC236}">
                <a16:creationId xmlns:a16="http://schemas.microsoft.com/office/drawing/2014/main" id="{1FDF92E0-B387-0118-1D28-1792E2F98619}"/>
              </a:ext>
            </a:extLst>
          </p:cNvPr>
          <p:cNvSpPr txBox="1">
            <a:spLocks/>
          </p:cNvSpPr>
          <p:nvPr/>
        </p:nvSpPr>
        <p:spPr>
          <a:xfrm>
            <a:off x="1559499" y="3296568"/>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a:ln w="0"/>
                <a:solidFill>
                  <a:schemeClr val="tx1"/>
                </a:solidFill>
                <a:effectLst>
                  <a:outerShdw blurRad="38100" dist="19050" dir="2700000" algn="tl" rotWithShape="0">
                    <a:schemeClr val="dk1">
                      <a:alpha val="40000"/>
                    </a:schemeClr>
                  </a:outerShdw>
                </a:effectLst>
              </a:rPr>
              <a:t>Pourquoi</a:t>
            </a:r>
            <a:r>
              <a:rPr lang="en-US" sz="1600" b="1" dirty="0">
                <a:ln w="0"/>
                <a:solidFill>
                  <a:schemeClr val="tx1"/>
                </a:solidFill>
                <a:effectLst>
                  <a:outerShdw blurRad="38100" dist="19050" dir="2700000" algn="tl" rotWithShape="0">
                    <a:schemeClr val="dk1">
                      <a:alpha val="40000"/>
                    </a:schemeClr>
                  </a:outerShdw>
                </a:effectLst>
              </a:rPr>
              <a:t> les </a:t>
            </a:r>
            <a:r>
              <a:rPr lang="en-US" sz="1600" b="1" dirty="0" err="1">
                <a:ln w="0"/>
                <a:solidFill>
                  <a:schemeClr val="tx1"/>
                </a:solidFill>
                <a:effectLst>
                  <a:outerShdw blurRad="38100" dist="19050" dir="2700000" algn="tl" rotWithShape="0">
                    <a:schemeClr val="dk1">
                      <a:alpha val="40000"/>
                    </a:schemeClr>
                  </a:outerShdw>
                </a:effectLst>
              </a:rPr>
              <a:t>systèmes</a:t>
            </a:r>
            <a:r>
              <a:rPr lang="en-US" sz="1600" b="1" dirty="0">
                <a:ln w="0"/>
                <a:solidFill>
                  <a:schemeClr val="tx1"/>
                </a:solidFill>
                <a:effectLst>
                  <a:outerShdw blurRad="38100" dist="19050" dir="2700000" algn="tl" rotWithShape="0">
                    <a:schemeClr val="dk1">
                      <a:alpha val="40000"/>
                    </a:schemeClr>
                  </a:outerShdw>
                </a:effectLst>
              </a:rPr>
              <a:t> de </a:t>
            </a:r>
            <a:r>
              <a:rPr lang="en-US" sz="1600" b="1" dirty="0" err="1">
                <a:ln w="0"/>
                <a:solidFill>
                  <a:schemeClr val="tx1"/>
                </a:solidFill>
                <a:effectLst>
                  <a:outerShdw blurRad="38100" dist="19050" dir="2700000" algn="tl" rotWithShape="0">
                    <a:schemeClr val="dk1">
                      <a:alpha val="40000"/>
                    </a:schemeClr>
                  </a:outerShdw>
                </a:effectLst>
              </a:rPr>
              <a:t>recommandation</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59" name="Groupe 58">
            <a:extLst>
              <a:ext uri="{FF2B5EF4-FFF2-40B4-BE49-F238E27FC236}">
                <a16:creationId xmlns:a16="http://schemas.microsoft.com/office/drawing/2014/main" id="{76FB1308-77E8-F48D-2CFB-E6276BB1115D}"/>
              </a:ext>
            </a:extLst>
          </p:cNvPr>
          <p:cNvGrpSpPr/>
          <p:nvPr/>
        </p:nvGrpSpPr>
        <p:grpSpPr>
          <a:xfrm>
            <a:off x="844827" y="1483097"/>
            <a:ext cx="665700" cy="434475"/>
            <a:chOff x="844826" y="1619006"/>
            <a:chExt cx="665700" cy="434475"/>
          </a:xfrm>
        </p:grpSpPr>
        <p:sp>
          <p:nvSpPr>
            <p:cNvPr id="39" name="Google Shape;262;p35">
              <a:extLst>
                <a:ext uri="{FF2B5EF4-FFF2-40B4-BE49-F238E27FC236}">
                  <a16:creationId xmlns:a16="http://schemas.microsoft.com/office/drawing/2014/main" id="{19F8BBFD-575A-7D26-E8EB-F342C541D754}"/>
                </a:ext>
              </a:extLst>
            </p:cNvPr>
            <p:cNvSpPr txBox="1">
              <a:spLocks/>
            </p:cNvSpPr>
            <p:nvPr/>
          </p:nvSpPr>
          <p:spPr>
            <a:xfrm>
              <a:off x="844826"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01</a:t>
              </a:r>
            </a:p>
          </p:txBody>
        </p:sp>
        <p:cxnSp>
          <p:nvCxnSpPr>
            <p:cNvPr id="47" name="Google Shape;271;p35">
              <a:extLst>
                <a:ext uri="{FF2B5EF4-FFF2-40B4-BE49-F238E27FC236}">
                  <a16:creationId xmlns:a16="http://schemas.microsoft.com/office/drawing/2014/main" id="{5FCA9828-61FE-D9CF-B0F9-42F2B807DD7D}"/>
                </a:ext>
              </a:extLst>
            </p:cNvPr>
            <p:cNvCxnSpPr/>
            <p:nvPr/>
          </p:nvCxnSpPr>
          <p:spPr>
            <a:xfrm>
              <a:off x="844826" y="2053481"/>
              <a:ext cx="665700" cy="0"/>
            </a:xfrm>
            <a:prstGeom prst="straightConnector1">
              <a:avLst/>
            </a:prstGeom>
            <a:noFill/>
            <a:ln w="9525" cap="flat" cmpd="sng">
              <a:solidFill>
                <a:srgbClr val="000000"/>
              </a:solidFill>
              <a:prstDash val="solid"/>
              <a:round/>
              <a:headEnd type="none" w="med" len="med"/>
              <a:tailEnd type="none" w="med" len="med"/>
            </a:ln>
          </p:spPr>
        </p:cxnSp>
      </p:grpSp>
      <p:grpSp>
        <p:nvGrpSpPr>
          <p:cNvPr id="60" name="Groupe 59">
            <a:extLst>
              <a:ext uri="{FF2B5EF4-FFF2-40B4-BE49-F238E27FC236}">
                <a16:creationId xmlns:a16="http://schemas.microsoft.com/office/drawing/2014/main" id="{8DC54291-7AF5-C361-8FF1-974B8A4C96F6}"/>
              </a:ext>
            </a:extLst>
          </p:cNvPr>
          <p:cNvGrpSpPr/>
          <p:nvPr/>
        </p:nvGrpSpPr>
        <p:grpSpPr>
          <a:xfrm>
            <a:off x="844827" y="3549611"/>
            <a:ext cx="665700" cy="434475"/>
            <a:chOff x="4547301" y="1619006"/>
            <a:chExt cx="665700" cy="434475"/>
          </a:xfrm>
        </p:grpSpPr>
        <p:sp>
          <p:nvSpPr>
            <p:cNvPr id="40"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03</a:t>
              </a:r>
            </a:p>
          </p:txBody>
        </p:sp>
        <p:cxnSp>
          <p:nvCxnSpPr>
            <p:cNvPr id="48"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30" name="Google Shape;260;p35">
            <a:extLst>
              <a:ext uri="{FF2B5EF4-FFF2-40B4-BE49-F238E27FC236}">
                <a16:creationId xmlns:a16="http://schemas.microsoft.com/office/drawing/2014/main" id="{1FDF92E0-B387-0118-1D28-1792E2F98619}"/>
              </a:ext>
            </a:extLst>
          </p:cNvPr>
          <p:cNvSpPr txBox="1">
            <a:spLocks/>
          </p:cNvSpPr>
          <p:nvPr/>
        </p:nvSpPr>
        <p:spPr>
          <a:xfrm>
            <a:off x="1559499" y="2288383"/>
            <a:ext cx="2880827"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a:ln w="0"/>
                <a:solidFill>
                  <a:schemeClr val="tx1"/>
                </a:solidFill>
                <a:effectLst>
                  <a:outerShdw blurRad="38100" dist="19050" dir="2700000" algn="tl" rotWithShape="0">
                    <a:schemeClr val="dk1">
                      <a:alpha val="40000"/>
                    </a:schemeClr>
                  </a:outerShdw>
                </a:effectLst>
              </a:rPr>
              <a:t>Domaines</a:t>
            </a:r>
            <a:r>
              <a:rPr lang="en-US" sz="1600" b="1" dirty="0">
                <a:ln w="0"/>
                <a:solidFill>
                  <a:schemeClr val="tx1"/>
                </a:solidFill>
                <a:effectLst>
                  <a:outerShdw blurRad="38100" dist="19050" dir="2700000" algn="tl" rotWithShape="0">
                    <a:schemeClr val="dk1">
                      <a:alpha val="40000"/>
                    </a:schemeClr>
                  </a:outerShdw>
                </a:effectLst>
              </a:rPr>
              <a:t> </a:t>
            </a:r>
            <a:r>
              <a:rPr lang="en-US" sz="1600" b="1" dirty="0" err="1">
                <a:ln w="0"/>
                <a:solidFill>
                  <a:schemeClr val="tx1"/>
                </a:solidFill>
                <a:effectLst>
                  <a:outerShdw blurRad="38100" dist="19050" dir="2700000" algn="tl" rotWithShape="0">
                    <a:schemeClr val="dk1">
                      <a:alpha val="40000"/>
                    </a:schemeClr>
                  </a:outerShdw>
                </a:effectLst>
              </a:rPr>
              <a:t>d’application</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31" name="Groupe 30">
            <a:extLst>
              <a:ext uri="{FF2B5EF4-FFF2-40B4-BE49-F238E27FC236}">
                <a16:creationId xmlns:a16="http://schemas.microsoft.com/office/drawing/2014/main" id="{8DC54291-7AF5-C361-8FF1-974B8A4C96F6}"/>
              </a:ext>
            </a:extLst>
          </p:cNvPr>
          <p:cNvGrpSpPr/>
          <p:nvPr/>
        </p:nvGrpSpPr>
        <p:grpSpPr>
          <a:xfrm>
            <a:off x="844828" y="2541426"/>
            <a:ext cx="665700" cy="434475"/>
            <a:chOff x="4547301" y="1619006"/>
            <a:chExt cx="665700" cy="434475"/>
          </a:xfrm>
        </p:grpSpPr>
        <p:sp>
          <p:nvSpPr>
            <p:cNvPr id="46"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02</a:t>
              </a:r>
            </a:p>
          </p:txBody>
        </p:sp>
        <p:cxnSp>
          <p:nvCxnSpPr>
            <p:cNvPr id="50"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56" name="Google Shape;260;p35">
            <a:extLst>
              <a:ext uri="{FF2B5EF4-FFF2-40B4-BE49-F238E27FC236}">
                <a16:creationId xmlns:a16="http://schemas.microsoft.com/office/drawing/2014/main" id="{1FDF92E0-B387-0118-1D28-1792E2F98619}"/>
              </a:ext>
            </a:extLst>
          </p:cNvPr>
          <p:cNvSpPr txBox="1">
            <a:spLocks/>
          </p:cNvSpPr>
          <p:nvPr/>
        </p:nvSpPr>
        <p:spPr>
          <a:xfrm>
            <a:off x="6102238" y="1128691"/>
            <a:ext cx="2880828"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a:ln w="0"/>
                <a:solidFill>
                  <a:schemeClr val="tx1"/>
                </a:solidFill>
                <a:effectLst>
                  <a:outerShdw blurRad="38100" dist="19050" dir="2700000" algn="tl" rotWithShape="0">
                    <a:schemeClr val="dk1">
                      <a:alpha val="40000"/>
                    </a:schemeClr>
                  </a:outerShdw>
                </a:effectLst>
              </a:rPr>
              <a:t>Approches</a:t>
            </a:r>
            <a:r>
              <a:rPr lang="en-US" sz="1600" b="1" dirty="0">
                <a:ln w="0"/>
                <a:solidFill>
                  <a:schemeClr val="tx1"/>
                </a:solidFill>
                <a:effectLst>
                  <a:outerShdw blurRad="38100" dist="19050" dir="2700000" algn="tl" rotWithShape="0">
                    <a:schemeClr val="dk1">
                      <a:alpha val="40000"/>
                    </a:schemeClr>
                  </a:outerShdw>
                </a:effectLst>
              </a:rPr>
              <a:t> des </a:t>
            </a:r>
            <a:r>
              <a:rPr lang="en-US" sz="1600" b="1" dirty="0" err="1">
                <a:ln w="0"/>
                <a:solidFill>
                  <a:schemeClr val="tx1"/>
                </a:solidFill>
                <a:effectLst>
                  <a:outerShdw blurRad="38100" dist="19050" dir="2700000" algn="tl" rotWithShape="0">
                    <a:schemeClr val="dk1">
                      <a:alpha val="40000"/>
                    </a:schemeClr>
                  </a:outerShdw>
                </a:effectLst>
              </a:rPr>
              <a:t>systèmes</a:t>
            </a:r>
            <a:r>
              <a:rPr lang="en-US" sz="1600" b="1" dirty="0">
                <a:ln w="0"/>
                <a:solidFill>
                  <a:schemeClr val="tx1"/>
                </a:solidFill>
                <a:effectLst>
                  <a:outerShdw blurRad="38100" dist="19050" dir="2700000" algn="tl" rotWithShape="0">
                    <a:schemeClr val="dk1">
                      <a:alpha val="40000"/>
                    </a:schemeClr>
                  </a:outerShdw>
                </a:effectLst>
              </a:rPr>
              <a:t> de </a:t>
            </a:r>
            <a:r>
              <a:rPr lang="en-US" sz="1600" b="1" dirty="0" err="1">
                <a:ln w="0"/>
                <a:solidFill>
                  <a:schemeClr val="tx1"/>
                </a:solidFill>
                <a:effectLst>
                  <a:outerShdw blurRad="38100" dist="19050" dir="2700000" algn="tl" rotWithShape="0">
                    <a:schemeClr val="dk1">
                      <a:alpha val="40000"/>
                    </a:schemeClr>
                  </a:outerShdw>
                </a:effectLst>
              </a:rPr>
              <a:t>recommandations</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57" name="Groupe 56">
            <a:extLst>
              <a:ext uri="{FF2B5EF4-FFF2-40B4-BE49-F238E27FC236}">
                <a16:creationId xmlns:a16="http://schemas.microsoft.com/office/drawing/2014/main" id="{8DC54291-7AF5-C361-8FF1-974B8A4C96F6}"/>
              </a:ext>
            </a:extLst>
          </p:cNvPr>
          <p:cNvGrpSpPr/>
          <p:nvPr/>
        </p:nvGrpSpPr>
        <p:grpSpPr>
          <a:xfrm>
            <a:off x="5387566" y="1381734"/>
            <a:ext cx="665700" cy="434475"/>
            <a:chOff x="4547301" y="1619006"/>
            <a:chExt cx="665700" cy="434475"/>
          </a:xfrm>
        </p:grpSpPr>
        <p:sp>
          <p:nvSpPr>
            <p:cNvPr id="58"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04</a:t>
              </a:r>
            </a:p>
          </p:txBody>
        </p:sp>
        <p:cxnSp>
          <p:nvCxnSpPr>
            <p:cNvPr id="61"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62" name="Google Shape;260;p35">
            <a:extLst>
              <a:ext uri="{FF2B5EF4-FFF2-40B4-BE49-F238E27FC236}">
                <a16:creationId xmlns:a16="http://schemas.microsoft.com/office/drawing/2014/main" id="{1FDF92E0-B387-0118-1D28-1792E2F98619}"/>
              </a:ext>
            </a:extLst>
          </p:cNvPr>
          <p:cNvSpPr txBox="1">
            <a:spLocks/>
          </p:cNvSpPr>
          <p:nvPr/>
        </p:nvSpPr>
        <p:spPr>
          <a:xfrm>
            <a:off x="6102238" y="2165464"/>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chemeClr val="tx1"/>
                </a:solidFill>
              </a:rPr>
              <a:t/>
            </a:r>
            <a:br>
              <a:rPr lang="en-US" sz="1600" dirty="0">
                <a:solidFill>
                  <a:schemeClr val="tx1"/>
                </a:solidFill>
              </a:rPr>
            </a:br>
            <a:r>
              <a:rPr lang="en-US" sz="1600" b="1" dirty="0" err="1">
                <a:ln w="0"/>
                <a:solidFill>
                  <a:schemeClr val="tx1"/>
                </a:solidFill>
                <a:effectLst>
                  <a:outerShdw blurRad="38100" dist="19050" dir="2700000" algn="tl" rotWithShape="0">
                    <a:schemeClr val="dk1">
                      <a:alpha val="40000"/>
                    </a:schemeClr>
                  </a:outerShdw>
                </a:effectLst>
              </a:rPr>
              <a:t>Avantages</a:t>
            </a:r>
            <a:r>
              <a:rPr lang="en-US" sz="1600" b="1" dirty="0">
                <a:ln w="0"/>
                <a:solidFill>
                  <a:schemeClr val="tx1"/>
                </a:solidFill>
                <a:effectLst>
                  <a:outerShdw blurRad="38100" dist="19050" dir="2700000" algn="tl" rotWithShape="0">
                    <a:schemeClr val="dk1">
                      <a:alpha val="40000"/>
                    </a:schemeClr>
                  </a:outerShdw>
                </a:effectLst>
              </a:rPr>
              <a:t> et </a:t>
            </a:r>
            <a:r>
              <a:rPr lang="en-US" sz="1600" b="1" dirty="0" err="1">
                <a:ln w="0"/>
                <a:solidFill>
                  <a:schemeClr val="tx1"/>
                </a:solidFill>
                <a:effectLst>
                  <a:outerShdw blurRad="38100" dist="19050" dir="2700000" algn="tl" rotWithShape="0">
                    <a:schemeClr val="dk1">
                      <a:alpha val="40000"/>
                    </a:schemeClr>
                  </a:outerShdw>
                </a:effectLst>
              </a:rPr>
              <a:t>inconvenients</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63" name="Groupe 62">
            <a:extLst>
              <a:ext uri="{FF2B5EF4-FFF2-40B4-BE49-F238E27FC236}">
                <a16:creationId xmlns:a16="http://schemas.microsoft.com/office/drawing/2014/main" id="{8DC54291-7AF5-C361-8FF1-974B8A4C96F6}"/>
              </a:ext>
            </a:extLst>
          </p:cNvPr>
          <p:cNvGrpSpPr/>
          <p:nvPr/>
        </p:nvGrpSpPr>
        <p:grpSpPr>
          <a:xfrm>
            <a:off x="5387566" y="2418507"/>
            <a:ext cx="665700" cy="434475"/>
            <a:chOff x="4547301" y="1619006"/>
            <a:chExt cx="665700" cy="434475"/>
          </a:xfrm>
        </p:grpSpPr>
        <p:sp>
          <p:nvSpPr>
            <p:cNvPr id="64"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05</a:t>
              </a:r>
            </a:p>
          </p:txBody>
        </p:sp>
        <p:cxnSp>
          <p:nvCxnSpPr>
            <p:cNvPr id="65"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66" name="Google Shape;260;p35">
            <a:extLst>
              <a:ext uri="{FF2B5EF4-FFF2-40B4-BE49-F238E27FC236}">
                <a16:creationId xmlns:a16="http://schemas.microsoft.com/office/drawing/2014/main" id="{1FDF92E0-B387-0118-1D28-1792E2F98619}"/>
              </a:ext>
            </a:extLst>
          </p:cNvPr>
          <p:cNvSpPr txBox="1">
            <a:spLocks/>
          </p:cNvSpPr>
          <p:nvPr/>
        </p:nvSpPr>
        <p:spPr>
          <a:xfrm>
            <a:off x="6102238" y="3352348"/>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err="1">
                <a:ln w="0"/>
                <a:solidFill>
                  <a:schemeClr val="tx1"/>
                </a:solidFill>
                <a:effectLst>
                  <a:outerShdw blurRad="38100" dist="19050" dir="2700000" algn="tl" rotWithShape="0">
                    <a:schemeClr val="dk1">
                      <a:alpha val="40000"/>
                    </a:schemeClr>
                  </a:outerShdw>
                </a:effectLst>
              </a:rPr>
              <a:t>Démonstration</a:t>
            </a:r>
            <a:r>
              <a:rPr lang="en-US" sz="1600" b="1" dirty="0">
                <a:ln w="0"/>
                <a:solidFill>
                  <a:schemeClr val="tx1"/>
                </a:solidFill>
                <a:effectLst>
                  <a:outerShdw blurRad="38100" dist="19050" dir="2700000" algn="tl" rotWithShape="0">
                    <a:schemeClr val="dk1">
                      <a:alpha val="40000"/>
                    </a:schemeClr>
                  </a:outerShdw>
                </a:effectLst>
              </a:rPr>
              <a:t> de </a:t>
            </a:r>
            <a:r>
              <a:rPr lang="en-US" sz="1600" b="1" dirty="0" err="1">
                <a:ln w="0"/>
                <a:solidFill>
                  <a:schemeClr val="tx1"/>
                </a:solidFill>
                <a:effectLst>
                  <a:outerShdw blurRad="38100" dist="19050" dir="2700000" algn="tl" rotWithShape="0">
                    <a:schemeClr val="dk1">
                      <a:alpha val="40000"/>
                    </a:schemeClr>
                  </a:outerShdw>
                </a:effectLst>
              </a:rPr>
              <a:t>l’application</a:t>
            </a:r>
            <a:endParaRPr kumimoji="0" lang="en-US" sz="1600" b="0" i="0" u="none" strike="noStrike" kern="0" cap="none" spc="0" normalizeH="0" baseline="0" noProof="0" dirty="0">
              <a:ln>
                <a:noFill/>
              </a:ln>
              <a:solidFill>
                <a:schemeClr val="tx1"/>
              </a:solidFill>
              <a:effectLst/>
              <a:uLnTx/>
              <a:uFillTx/>
              <a:sym typeface="Poppins SemiBold"/>
            </a:endParaRPr>
          </a:p>
        </p:txBody>
      </p:sp>
      <p:grpSp>
        <p:nvGrpSpPr>
          <p:cNvPr id="67" name="Groupe 66">
            <a:extLst>
              <a:ext uri="{FF2B5EF4-FFF2-40B4-BE49-F238E27FC236}">
                <a16:creationId xmlns:a16="http://schemas.microsoft.com/office/drawing/2014/main" id="{8DC54291-7AF5-C361-8FF1-974B8A4C96F6}"/>
              </a:ext>
            </a:extLst>
          </p:cNvPr>
          <p:cNvGrpSpPr/>
          <p:nvPr/>
        </p:nvGrpSpPr>
        <p:grpSpPr>
          <a:xfrm>
            <a:off x="5387566" y="3605391"/>
            <a:ext cx="665700" cy="434475"/>
            <a:chOff x="4547301" y="1619006"/>
            <a:chExt cx="665700" cy="434475"/>
          </a:xfrm>
        </p:grpSpPr>
        <p:sp>
          <p:nvSpPr>
            <p:cNvPr id="68"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06</a:t>
              </a:r>
            </a:p>
          </p:txBody>
        </p:sp>
        <p:cxnSp>
          <p:nvCxnSpPr>
            <p:cNvPr id="69"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
        <p:nvSpPr>
          <p:cNvPr id="70" name="Google Shape;260;p35">
            <a:extLst>
              <a:ext uri="{FF2B5EF4-FFF2-40B4-BE49-F238E27FC236}">
                <a16:creationId xmlns:a16="http://schemas.microsoft.com/office/drawing/2014/main" id="{1FDF92E0-B387-0118-1D28-1792E2F98619}"/>
              </a:ext>
            </a:extLst>
          </p:cNvPr>
          <p:cNvSpPr txBox="1">
            <a:spLocks/>
          </p:cNvSpPr>
          <p:nvPr/>
        </p:nvSpPr>
        <p:spPr>
          <a:xfrm>
            <a:off x="6102238" y="4244518"/>
            <a:ext cx="2638500" cy="748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Clr>
                <a:srgbClr val="000000"/>
              </a:buClr>
              <a:buSzPts val="1100"/>
              <a:defRPr/>
            </a:pPr>
            <a:r>
              <a:rPr lang="en-US" sz="1600" dirty="0">
                <a:solidFill>
                  <a:srgbClr val="002060"/>
                </a:solidFill>
              </a:rPr>
              <a:t/>
            </a:r>
            <a:br>
              <a:rPr lang="en-US" sz="1600" dirty="0">
                <a:solidFill>
                  <a:srgbClr val="002060"/>
                </a:solidFill>
              </a:rPr>
            </a:br>
            <a:r>
              <a:rPr lang="en-US" sz="1600" b="1" dirty="0">
                <a:ln w="0"/>
                <a:solidFill>
                  <a:schemeClr val="tx1"/>
                </a:solidFill>
                <a:effectLst>
                  <a:outerShdw blurRad="38100" dist="19050" dir="2700000" algn="tl" rotWithShape="0">
                    <a:schemeClr val="dk1">
                      <a:alpha val="40000"/>
                    </a:schemeClr>
                  </a:outerShdw>
                </a:effectLst>
              </a:rPr>
              <a:t>Conclusion</a:t>
            </a:r>
          </a:p>
        </p:txBody>
      </p:sp>
      <p:grpSp>
        <p:nvGrpSpPr>
          <p:cNvPr id="71" name="Groupe 70">
            <a:extLst>
              <a:ext uri="{FF2B5EF4-FFF2-40B4-BE49-F238E27FC236}">
                <a16:creationId xmlns:a16="http://schemas.microsoft.com/office/drawing/2014/main" id="{8DC54291-7AF5-C361-8FF1-974B8A4C96F6}"/>
              </a:ext>
            </a:extLst>
          </p:cNvPr>
          <p:cNvGrpSpPr/>
          <p:nvPr/>
        </p:nvGrpSpPr>
        <p:grpSpPr>
          <a:xfrm>
            <a:off x="5387566" y="4497561"/>
            <a:ext cx="665700" cy="434475"/>
            <a:chOff x="4547301" y="1619006"/>
            <a:chExt cx="665700" cy="434475"/>
          </a:xfrm>
        </p:grpSpPr>
        <p:sp>
          <p:nvSpPr>
            <p:cNvPr id="72" name="Google Shape;263;p35">
              <a:extLst>
                <a:ext uri="{FF2B5EF4-FFF2-40B4-BE49-F238E27FC236}">
                  <a16:creationId xmlns:a16="http://schemas.microsoft.com/office/drawing/2014/main" id="{AD2AE8BC-44C7-3B7F-FE6A-C5D7A2EE0F08}"/>
                </a:ext>
              </a:extLst>
            </p:cNvPr>
            <p:cNvSpPr txBox="1">
              <a:spLocks/>
            </p:cNvSpPr>
            <p:nvPr/>
          </p:nvSpPr>
          <p:spPr>
            <a:xfrm>
              <a:off x="4547301" y="161900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Poppins SemiBold"/>
                <a:buNone/>
                <a:tabLst/>
                <a:defRPr/>
              </a:pPr>
              <a:r>
                <a:rPr kumimoji="0" lang="en" sz="2800" b="0" i="0" u="none" strike="noStrike" kern="0" cap="none" spc="0" normalizeH="0" baseline="0" noProof="0" dirty="0">
                  <a:ln>
                    <a:noFill/>
                  </a:ln>
                  <a:solidFill>
                    <a:schemeClr val="tx1"/>
                  </a:solidFill>
                  <a:effectLst/>
                  <a:uLnTx/>
                  <a:uFillTx/>
                  <a:latin typeface="Poppins SemiBold"/>
                  <a:cs typeface="Poppins SemiBold"/>
                  <a:sym typeface="Poppins SemiBold"/>
                </a:rPr>
                <a:t>07</a:t>
              </a:r>
            </a:p>
          </p:txBody>
        </p:sp>
        <p:cxnSp>
          <p:nvCxnSpPr>
            <p:cNvPr id="73" name="Google Shape;272;p35">
              <a:extLst>
                <a:ext uri="{FF2B5EF4-FFF2-40B4-BE49-F238E27FC236}">
                  <a16:creationId xmlns:a16="http://schemas.microsoft.com/office/drawing/2014/main" id="{36240C6A-143F-C690-4028-F4D13D8E1435}"/>
                </a:ext>
              </a:extLst>
            </p:cNvPr>
            <p:cNvCxnSpPr/>
            <p:nvPr/>
          </p:nvCxnSpPr>
          <p:spPr>
            <a:xfrm>
              <a:off x="4547301" y="2053481"/>
              <a:ext cx="665700" cy="0"/>
            </a:xfrm>
            <a:prstGeom prst="straightConnector1">
              <a:avLst/>
            </a:prstGeom>
            <a:noFill/>
            <a:ln w="9525" cap="flat" cmpd="sng">
              <a:solidFill>
                <a:srgbClr val="000000"/>
              </a:solidFill>
              <a:prstDash val="solid"/>
              <a:round/>
              <a:headEnd type="none" w="med" len="med"/>
              <a:tailEnd type="none" w="med" len="med"/>
            </a:ln>
          </p:spPr>
        </p:cxnSp>
      </p:grpSp>
    </p:spTree>
    <p:extLst>
      <p:ext uri="{BB962C8B-B14F-4D97-AF65-F5344CB8AC3E}">
        <p14:creationId xmlns:p14="http://schemas.microsoft.com/office/powerpoint/2010/main" val="7841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1000" fill="hold"/>
                                        <p:tgtEl>
                                          <p:spTgt spid="5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1000"/>
                                        <p:tgtEl>
                                          <p:spTgt spid="62"/>
                                        </p:tgtEl>
                                      </p:cBhvr>
                                    </p:animEffect>
                                    <p:anim calcmode="lin" valueType="num">
                                      <p:cBhvr>
                                        <p:cTn id="68" dur="1000" fill="hold"/>
                                        <p:tgtEl>
                                          <p:spTgt spid="62"/>
                                        </p:tgtEl>
                                        <p:attrNameLst>
                                          <p:attrName>ppt_x</p:attrName>
                                        </p:attrNameLst>
                                      </p:cBhvr>
                                      <p:tavLst>
                                        <p:tav tm="0">
                                          <p:val>
                                            <p:strVal val="#ppt_x"/>
                                          </p:val>
                                        </p:tav>
                                        <p:tav tm="100000">
                                          <p:val>
                                            <p:strVal val="#ppt_x"/>
                                          </p:val>
                                        </p:tav>
                                      </p:tavLst>
                                    </p:anim>
                                    <p:anim calcmode="lin" valueType="num">
                                      <p:cBhvr>
                                        <p:cTn id="6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1000"/>
                                        <p:tgtEl>
                                          <p:spTgt spid="67"/>
                                        </p:tgtEl>
                                      </p:cBhvr>
                                    </p:animEffect>
                                    <p:anim calcmode="lin" valueType="num">
                                      <p:cBhvr>
                                        <p:cTn id="75" dur="1000" fill="hold"/>
                                        <p:tgtEl>
                                          <p:spTgt spid="67"/>
                                        </p:tgtEl>
                                        <p:attrNameLst>
                                          <p:attrName>ppt_x</p:attrName>
                                        </p:attrNameLst>
                                      </p:cBhvr>
                                      <p:tavLst>
                                        <p:tav tm="0">
                                          <p:val>
                                            <p:strVal val="#ppt_x"/>
                                          </p:val>
                                        </p:tav>
                                        <p:tav tm="100000">
                                          <p:val>
                                            <p:strVal val="#ppt_x"/>
                                          </p:val>
                                        </p:tav>
                                      </p:tavLst>
                                    </p:anim>
                                    <p:anim calcmode="lin" valueType="num">
                                      <p:cBhvr>
                                        <p:cTn id="76" dur="1000" fill="hold"/>
                                        <p:tgtEl>
                                          <p:spTgt spid="6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1000"/>
                                        <p:tgtEl>
                                          <p:spTgt spid="66"/>
                                        </p:tgtEl>
                                      </p:cBhvr>
                                    </p:animEffect>
                                    <p:anim calcmode="lin" valueType="num">
                                      <p:cBhvr>
                                        <p:cTn id="80" dur="1000" fill="hold"/>
                                        <p:tgtEl>
                                          <p:spTgt spid="66"/>
                                        </p:tgtEl>
                                        <p:attrNameLst>
                                          <p:attrName>ppt_x</p:attrName>
                                        </p:attrNameLst>
                                      </p:cBhvr>
                                      <p:tavLst>
                                        <p:tav tm="0">
                                          <p:val>
                                            <p:strVal val="#ppt_x"/>
                                          </p:val>
                                        </p:tav>
                                        <p:tav tm="100000">
                                          <p:val>
                                            <p:strVal val="#ppt_x"/>
                                          </p:val>
                                        </p:tav>
                                      </p:tavLst>
                                    </p:anim>
                                    <p:anim calcmode="lin" valueType="num">
                                      <p:cBhvr>
                                        <p:cTn id="8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1000"/>
                                        <p:tgtEl>
                                          <p:spTgt spid="71"/>
                                        </p:tgtEl>
                                      </p:cBhvr>
                                    </p:animEffect>
                                    <p:anim calcmode="lin" valueType="num">
                                      <p:cBhvr>
                                        <p:cTn id="87" dur="1000" fill="hold"/>
                                        <p:tgtEl>
                                          <p:spTgt spid="71"/>
                                        </p:tgtEl>
                                        <p:attrNameLst>
                                          <p:attrName>ppt_x</p:attrName>
                                        </p:attrNameLst>
                                      </p:cBhvr>
                                      <p:tavLst>
                                        <p:tav tm="0">
                                          <p:val>
                                            <p:strVal val="#ppt_x"/>
                                          </p:val>
                                        </p:tav>
                                        <p:tav tm="100000">
                                          <p:val>
                                            <p:strVal val="#ppt_x"/>
                                          </p:val>
                                        </p:tav>
                                      </p:tavLst>
                                    </p:anim>
                                    <p:anim calcmode="lin" valueType="num">
                                      <p:cBhvr>
                                        <p:cTn id="88" dur="1000" fill="hold"/>
                                        <p:tgtEl>
                                          <p:spTgt spid="7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0"/>
                                        <p:tgtEl>
                                          <p:spTgt spid="70"/>
                                        </p:tgtEl>
                                      </p:cBhvr>
                                    </p:animEffect>
                                    <p:anim calcmode="lin" valueType="num">
                                      <p:cBhvr>
                                        <p:cTn id="92" dur="1000" fill="hold"/>
                                        <p:tgtEl>
                                          <p:spTgt spid="70"/>
                                        </p:tgtEl>
                                        <p:attrNameLst>
                                          <p:attrName>ppt_x</p:attrName>
                                        </p:attrNameLst>
                                      </p:cBhvr>
                                      <p:tavLst>
                                        <p:tav tm="0">
                                          <p:val>
                                            <p:strVal val="#ppt_x"/>
                                          </p:val>
                                        </p:tav>
                                        <p:tav tm="100000">
                                          <p:val>
                                            <p:strVal val="#ppt_x"/>
                                          </p:val>
                                        </p:tav>
                                      </p:tavLst>
                                    </p:anim>
                                    <p:anim calcmode="lin" valueType="num">
                                      <p:cBhvr>
                                        <p:cTn id="9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P spid="37" grpId="0"/>
      <p:bldP spid="30" grpId="0"/>
      <p:bldP spid="56" grpId="0"/>
      <p:bldP spid="62" grpId="0"/>
      <p:bldP spid="66" grpId="0"/>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graphicFrame>
        <p:nvGraphicFramePr>
          <p:cNvPr id="3" name="Tableau 2"/>
          <p:cNvGraphicFramePr>
            <a:graphicFrameLocks noGrp="1"/>
          </p:cNvGraphicFramePr>
          <p:nvPr/>
        </p:nvGraphicFramePr>
        <p:xfrm>
          <a:off x="0" y="108497"/>
          <a:ext cx="3860800" cy="4196083"/>
        </p:xfrm>
        <a:graphic>
          <a:graphicData uri="http://schemas.openxmlformats.org/drawingml/2006/table">
            <a:tbl>
              <a:tblPr firstRow="1" bandRow="1">
                <a:tableStyleId>{11E2214B-EEA6-4F0E-851E-DA328E0D34B4}</a:tableStyleId>
              </a:tblPr>
              <a:tblGrid>
                <a:gridCol w="769249">
                  <a:extLst>
                    <a:ext uri="{9D8B030D-6E8A-4147-A177-3AD203B41FA5}">
                      <a16:colId xmlns:a16="http://schemas.microsoft.com/office/drawing/2014/main" val="3230442505"/>
                    </a:ext>
                  </a:extLst>
                </a:gridCol>
                <a:gridCol w="740237">
                  <a:extLst>
                    <a:ext uri="{9D8B030D-6E8A-4147-A177-3AD203B41FA5}">
                      <a16:colId xmlns:a16="http://schemas.microsoft.com/office/drawing/2014/main" val="1031986872"/>
                    </a:ext>
                  </a:extLst>
                </a:gridCol>
                <a:gridCol w="682171">
                  <a:extLst>
                    <a:ext uri="{9D8B030D-6E8A-4147-A177-3AD203B41FA5}">
                      <a16:colId xmlns:a16="http://schemas.microsoft.com/office/drawing/2014/main" val="1871246490"/>
                    </a:ext>
                  </a:extLst>
                </a:gridCol>
                <a:gridCol w="682172">
                  <a:extLst>
                    <a:ext uri="{9D8B030D-6E8A-4147-A177-3AD203B41FA5}">
                      <a16:colId xmlns:a16="http://schemas.microsoft.com/office/drawing/2014/main" val="2521221525"/>
                    </a:ext>
                  </a:extLst>
                </a:gridCol>
                <a:gridCol w="986971">
                  <a:extLst>
                    <a:ext uri="{9D8B030D-6E8A-4147-A177-3AD203B41FA5}">
                      <a16:colId xmlns:a16="http://schemas.microsoft.com/office/drawing/2014/main" val="1980049131"/>
                    </a:ext>
                  </a:extLst>
                </a:gridCol>
              </a:tblGrid>
              <a:tr h="924655">
                <a:tc>
                  <a:txBody>
                    <a:bodyPr/>
                    <a:lstStyle/>
                    <a:p>
                      <a:endParaRPr lang="en-US" sz="1400" b="1" dirty="0"/>
                    </a:p>
                  </a:txBody>
                  <a:tcPr/>
                </a:tc>
                <a:tc>
                  <a:txBody>
                    <a:bodyPr/>
                    <a:lstStyle/>
                    <a:p>
                      <a:endParaRPr lang="fr-FR" sz="1400" b="1" dirty="0"/>
                    </a:p>
                    <a:p>
                      <a:r>
                        <a:rPr lang="fr-FR" sz="1400" b="1" dirty="0"/>
                        <a:t>JANE</a:t>
                      </a:r>
                      <a:endParaRPr lang="en-US" sz="1400" b="1" dirty="0"/>
                    </a:p>
                  </a:txBody>
                  <a:tcPr>
                    <a:solidFill>
                      <a:schemeClr val="accent5">
                        <a:lumMod val="20000"/>
                        <a:lumOff val="80000"/>
                      </a:schemeClr>
                    </a:solidFill>
                  </a:tcPr>
                </a:tc>
                <a:tc>
                  <a:txBody>
                    <a:bodyPr/>
                    <a:lstStyle/>
                    <a:p>
                      <a:endParaRPr lang="fr-FR" sz="1400" b="1" dirty="0"/>
                    </a:p>
                    <a:p>
                      <a:r>
                        <a:rPr lang="fr-FR" sz="1400" b="1" dirty="0"/>
                        <a:t>TIM</a:t>
                      </a:r>
                      <a:endParaRPr lang="en-US" sz="1400" b="1" dirty="0"/>
                    </a:p>
                  </a:txBody>
                  <a:tcPr>
                    <a:solidFill>
                      <a:schemeClr val="accent6">
                        <a:lumMod val="20000"/>
                        <a:lumOff val="80000"/>
                      </a:schemeClr>
                    </a:solidFill>
                  </a:tcPr>
                </a:tc>
                <a:tc>
                  <a:txBody>
                    <a:bodyPr/>
                    <a:lstStyle/>
                    <a:p>
                      <a:endParaRPr lang="fr-FR" sz="1400" b="1" dirty="0"/>
                    </a:p>
                    <a:p>
                      <a:r>
                        <a:rPr lang="fr-FR" sz="1400" b="1" dirty="0"/>
                        <a:t>DON</a:t>
                      </a:r>
                      <a:endParaRPr lang="en-US" sz="1400" b="1" dirty="0"/>
                    </a:p>
                  </a:txBody>
                  <a:tcPr>
                    <a:solidFill>
                      <a:schemeClr val="accent4">
                        <a:lumMod val="20000"/>
                        <a:lumOff val="80000"/>
                      </a:schemeClr>
                    </a:solidFill>
                  </a:tcPr>
                </a:tc>
                <a:tc>
                  <a:txBody>
                    <a:bodyPr/>
                    <a:lstStyle/>
                    <a:p>
                      <a:endParaRPr lang="fr-FR" sz="1400" b="1" dirty="0"/>
                    </a:p>
                    <a:p>
                      <a:r>
                        <a:rPr lang="fr-FR" sz="1400" b="1" dirty="0"/>
                        <a:t>SENDRA</a:t>
                      </a:r>
                      <a:endParaRPr lang="en-US" sz="1400" b="1" dirty="0"/>
                    </a:p>
                  </a:txBody>
                  <a:tcPr>
                    <a:solidFill>
                      <a:schemeClr val="accent2">
                        <a:lumMod val="20000"/>
                        <a:lumOff val="80000"/>
                      </a:schemeClr>
                    </a:solidFill>
                  </a:tcPr>
                </a:tc>
                <a:extLst>
                  <a:ext uri="{0D108BD9-81ED-4DB2-BD59-A6C34878D82A}">
                    <a16:rowId xmlns:a16="http://schemas.microsoft.com/office/drawing/2014/main" val="739307560"/>
                  </a:ext>
                </a:extLst>
              </a:tr>
              <a:tr h="793319">
                <a:tc>
                  <a:txBody>
                    <a:bodyPr/>
                    <a:lstStyle/>
                    <a:p>
                      <a:endParaRPr lang="fr-FR" sz="1600" dirty="0"/>
                    </a:p>
                    <a:p>
                      <a:r>
                        <a:rPr lang="fr-FR" sz="1600" b="1" dirty="0"/>
                        <a:t>Item1</a:t>
                      </a:r>
                      <a:endParaRPr lang="en-US" sz="1600" b="1"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1843404507"/>
                  </a:ext>
                </a:extLst>
              </a:tr>
              <a:tr h="832189">
                <a:tc>
                  <a:txBody>
                    <a:bodyPr/>
                    <a:lstStyle/>
                    <a:p>
                      <a:endParaRPr lang="fr-FR" sz="1600" b="1"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Item2</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739548066"/>
                  </a:ext>
                </a:extLst>
              </a:tr>
              <a:tr h="801367">
                <a:tc>
                  <a:txBody>
                    <a:bodyPr/>
                    <a:lstStyle/>
                    <a:p>
                      <a:endParaRPr lang="fr-FR" sz="160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Item3</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4031073483"/>
                  </a:ext>
                </a:extLst>
              </a:tr>
              <a:tr h="801367">
                <a:tc>
                  <a:txBody>
                    <a:bodyPr/>
                    <a:lstStyle/>
                    <a:p>
                      <a:endParaRPr lang="fr-FR" sz="160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t>Item4</a:t>
                      </a:r>
                      <a:endParaRPr lang="en-US" sz="1600" b="1" dirty="0"/>
                    </a:p>
                    <a:p>
                      <a:endParaRPr lang="en-US" sz="1600" dirty="0"/>
                    </a:p>
                  </a:txBody>
                  <a:tcPr/>
                </a:tc>
                <a:tc>
                  <a:txBody>
                    <a:bodyPr/>
                    <a:lstStyle/>
                    <a:p>
                      <a:endParaRPr lang="en-US" dirty="0"/>
                    </a:p>
                  </a:txBody>
                  <a:tcPr>
                    <a:solidFill>
                      <a:schemeClr val="accent5">
                        <a:lumMod val="20000"/>
                        <a:lumOff val="80000"/>
                      </a:schemeClr>
                    </a:solidFill>
                  </a:tcPr>
                </a:tc>
                <a:tc>
                  <a:txBody>
                    <a:bodyPr/>
                    <a:lstStyle/>
                    <a:p>
                      <a:endParaRPr lang="en-US" dirty="0"/>
                    </a:p>
                  </a:txBody>
                  <a:tcPr>
                    <a:solidFill>
                      <a:schemeClr val="accent6">
                        <a:lumMod val="20000"/>
                        <a:lumOff val="80000"/>
                      </a:schemeClr>
                    </a:solidFill>
                  </a:tcPr>
                </a:tc>
                <a:tc>
                  <a:txBody>
                    <a:bodyPr/>
                    <a:lstStyle/>
                    <a:p>
                      <a:endParaRPr lang="en-US" dirty="0"/>
                    </a:p>
                  </a:txBody>
                  <a:tcPr>
                    <a:solidFill>
                      <a:schemeClr val="accent4">
                        <a:lumMod val="20000"/>
                        <a:lumOff val="80000"/>
                      </a:schemeClr>
                    </a:solidFill>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965304839"/>
                  </a:ext>
                </a:extLst>
              </a:tr>
            </a:tbl>
          </a:graphicData>
        </a:graphic>
      </p:graphicFrame>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6" y="1117600"/>
            <a:ext cx="616857" cy="566057"/>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8" y="1891309"/>
            <a:ext cx="616857" cy="566057"/>
          </a:xfrm>
          <a:prstGeom prst="rect">
            <a:avLst/>
          </a:prstGeom>
        </p:spPr>
      </p:pic>
      <p:pic>
        <p:nvPicPr>
          <p:cNvPr id="28" name="Imag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70" y="2768001"/>
            <a:ext cx="606474" cy="612972"/>
          </a:xfrm>
          <a:prstGeom prst="rect">
            <a:avLst/>
          </a:prstGeom>
        </p:spPr>
      </p:pic>
      <p:pic>
        <p:nvPicPr>
          <p:cNvPr id="29" name="Imag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1847445"/>
            <a:ext cx="645048" cy="653783"/>
          </a:xfrm>
          <a:prstGeom prst="rect">
            <a:avLst/>
          </a:prstGeom>
        </p:spPr>
      </p:pic>
      <p:pic>
        <p:nvPicPr>
          <p:cNvPr id="30" name="Imag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86" y="3526791"/>
            <a:ext cx="645048" cy="653783"/>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652" y="2768000"/>
            <a:ext cx="622882" cy="644639"/>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0787" y="1117600"/>
            <a:ext cx="622191" cy="665003"/>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105" y="3526791"/>
            <a:ext cx="622191" cy="665003"/>
          </a:xfrm>
          <a:prstGeom prst="rect">
            <a:avLst/>
          </a:prstGeom>
        </p:spPr>
      </p:pic>
      <p:pic>
        <p:nvPicPr>
          <p:cNvPr id="34" name="Imag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3814" y="2767999"/>
            <a:ext cx="639164" cy="644639"/>
          </a:xfrm>
          <a:prstGeom prst="rect">
            <a:avLst/>
          </a:prstGeom>
        </p:spPr>
      </p:pic>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6054" y="1060003"/>
            <a:ext cx="700362" cy="629728"/>
          </a:xfrm>
          <a:prstGeom prst="rect">
            <a:avLst/>
          </a:prstGeom>
        </p:spPr>
      </p:pic>
      <p:pic>
        <p:nvPicPr>
          <p:cNvPr id="36" name="Imag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2553" y="3562066"/>
            <a:ext cx="700362" cy="629728"/>
          </a:xfrm>
          <a:prstGeom prst="rect">
            <a:avLst/>
          </a:prstGeom>
        </p:spPr>
      </p:pic>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2553" y="2021620"/>
            <a:ext cx="707085" cy="569656"/>
          </a:xfrm>
          <a:prstGeom prst="rect">
            <a:avLst/>
          </a:prstGeom>
        </p:spPr>
      </p:pic>
      <p:sp>
        <p:nvSpPr>
          <p:cNvPr id="40" name="ZoneTexte 39"/>
          <p:cNvSpPr txBox="1"/>
          <p:nvPr/>
        </p:nvSpPr>
        <p:spPr>
          <a:xfrm>
            <a:off x="5169280" y="858093"/>
            <a:ext cx="3844612" cy="2554545"/>
          </a:xfrm>
          <a:prstGeom prst="rect">
            <a:avLst/>
          </a:prstGeom>
          <a:noFill/>
        </p:spPr>
        <p:txBody>
          <a:bodyPr wrap="square" rtlCol="0">
            <a:spAutoFit/>
          </a:bodyPr>
          <a:lstStyle/>
          <a:p>
            <a:pPr algn="ctr"/>
            <a:r>
              <a:rPr lang="fr-FR" sz="2000" b="1" dirty="0">
                <a:latin typeface="Calibri" panose="020F0502020204030204" pitchFamily="34" charset="0"/>
                <a:cs typeface="Calibri" panose="020F0502020204030204" pitchFamily="34" charset="0"/>
              </a:rPr>
              <a:t>Item to item</a:t>
            </a:r>
          </a:p>
          <a:p>
            <a:endParaRPr lang="fr-FR" dirty="0">
              <a:latin typeface="Calibri" panose="020F0502020204030204" pitchFamily="34" charset="0"/>
              <a:cs typeface="Calibri" panose="020F0502020204030204" pitchFamily="34" charset="0"/>
            </a:endParaRPr>
          </a:p>
          <a:p>
            <a:pPr algn="just"/>
            <a:r>
              <a:rPr lang="fr-FR" sz="1800" dirty="0">
                <a:latin typeface="Calibri" panose="020F0502020204030204" pitchFamily="34" charset="0"/>
                <a:cs typeface="Calibri" panose="020F0502020204030204" pitchFamily="34" charset="0"/>
              </a:rPr>
              <a:t>Les recommandations sont faites en trouvant les items qui ont le même intérêt par plusieurs utilisateurs. Don et Sandra aiment L'Item 1 et l'Item 4. Cela suggère qu'en général, les utilisateurs qui aiment l'Item 4 aimeront aussi l'Item 1.</a:t>
            </a:r>
            <a:endParaRPr lang="en-US" sz="1800" dirty="0">
              <a:latin typeface="Calibri" panose="020F0502020204030204" pitchFamily="34" charset="0"/>
              <a:cs typeface="Calibri" panose="020F0502020204030204" pitchFamily="34" charset="0"/>
            </a:endParaRPr>
          </a:p>
        </p:txBody>
      </p:sp>
      <p:pic>
        <p:nvPicPr>
          <p:cNvPr id="41" name="Imag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056" y="1099309"/>
            <a:ext cx="645048" cy="653783"/>
          </a:xfrm>
          <a:prstGeom prst="rect">
            <a:avLst/>
          </a:prstGeom>
        </p:spPr>
      </p:pic>
      <p:sp>
        <p:nvSpPr>
          <p:cNvPr id="27" name="ZoneTexte 26"/>
          <p:cNvSpPr txBox="1"/>
          <p:nvPr/>
        </p:nvSpPr>
        <p:spPr>
          <a:xfrm>
            <a:off x="820058" y="4588110"/>
            <a:ext cx="1625600" cy="338554"/>
          </a:xfrm>
          <a:prstGeom prst="rect">
            <a:avLst/>
          </a:prstGeom>
          <a:noFill/>
        </p:spPr>
        <p:txBody>
          <a:bodyPr wrap="square" rtlCol="0">
            <a:spAutoFit/>
          </a:bodyPr>
          <a:lstStyle/>
          <a:p>
            <a:r>
              <a:rPr lang="fr-FR" sz="1600" b="1" dirty="0"/>
              <a:t>User to user</a:t>
            </a:r>
            <a:endParaRPr lang="en-US" sz="1600" b="1" dirty="0"/>
          </a:p>
        </p:txBody>
      </p:sp>
      <p:sp>
        <p:nvSpPr>
          <p:cNvPr id="38" name="ZoneTexte 37"/>
          <p:cNvSpPr txBox="1"/>
          <p:nvPr/>
        </p:nvSpPr>
        <p:spPr>
          <a:xfrm rot="5400000">
            <a:off x="3741768" y="2593847"/>
            <a:ext cx="1527336" cy="338554"/>
          </a:xfrm>
          <a:prstGeom prst="rect">
            <a:avLst/>
          </a:prstGeom>
          <a:noFill/>
        </p:spPr>
        <p:txBody>
          <a:bodyPr wrap="square" rtlCol="0">
            <a:spAutoFit/>
          </a:bodyPr>
          <a:lstStyle/>
          <a:p>
            <a:r>
              <a:rPr lang="fr-FR" sz="1600" b="1" dirty="0"/>
              <a:t>Item to Item</a:t>
            </a:r>
            <a:endParaRPr lang="en-US" sz="1600" b="1" dirty="0"/>
          </a:p>
        </p:txBody>
      </p:sp>
      <p:sp>
        <p:nvSpPr>
          <p:cNvPr id="39" name="Accolade fermante 38"/>
          <p:cNvSpPr/>
          <p:nvPr/>
        </p:nvSpPr>
        <p:spPr>
          <a:xfrm>
            <a:off x="3889695" y="1394177"/>
            <a:ext cx="346783" cy="251868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42" name="Accolade fermante 41"/>
          <p:cNvSpPr/>
          <p:nvPr/>
        </p:nvSpPr>
        <p:spPr>
          <a:xfrm rot="5400000">
            <a:off x="1374154" y="4163829"/>
            <a:ext cx="270663" cy="57790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2797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80">
                                          <p:stCondLst>
                                            <p:cond delay="0"/>
                                          </p:stCondLst>
                                        </p:cTn>
                                        <p:tgtEl>
                                          <p:spTgt spid="41"/>
                                        </p:tgtEl>
                                      </p:cBhvr>
                                    </p:animEffect>
                                    <p:anim calcmode="lin" valueType="num">
                                      <p:cBhvr>
                                        <p:cTn id="15"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0" dur="26">
                                          <p:stCondLst>
                                            <p:cond delay="650"/>
                                          </p:stCondLst>
                                        </p:cTn>
                                        <p:tgtEl>
                                          <p:spTgt spid="41"/>
                                        </p:tgtEl>
                                      </p:cBhvr>
                                      <p:to x="100000" y="60000"/>
                                    </p:animScale>
                                    <p:animScale>
                                      <p:cBhvr>
                                        <p:cTn id="21" dur="166" decel="50000">
                                          <p:stCondLst>
                                            <p:cond delay="676"/>
                                          </p:stCondLst>
                                        </p:cTn>
                                        <p:tgtEl>
                                          <p:spTgt spid="41"/>
                                        </p:tgtEl>
                                      </p:cBhvr>
                                      <p:to x="100000" y="100000"/>
                                    </p:animScale>
                                    <p:animScale>
                                      <p:cBhvr>
                                        <p:cTn id="22" dur="26">
                                          <p:stCondLst>
                                            <p:cond delay="1312"/>
                                          </p:stCondLst>
                                        </p:cTn>
                                        <p:tgtEl>
                                          <p:spTgt spid="41"/>
                                        </p:tgtEl>
                                      </p:cBhvr>
                                      <p:to x="100000" y="80000"/>
                                    </p:animScale>
                                    <p:animScale>
                                      <p:cBhvr>
                                        <p:cTn id="23" dur="166" decel="50000">
                                          <p:stCondLst>
                                            <p:cond delay="1338"/>
                                          </p:stCondLst>
                                        </p:cTn>
                                        <p:tgtEl>
                                          <p:spTgt spid="41"/>
                                        </p:tgtEl>
                                      </p:cBhvr>
                                      <p:to x="100000" y="100000"/>
                                    </p:animScale>
                                    <p:animScale>
                                      <p:cBhvr>
                                        <p:cTn id="24" dur="26">
                                          <p:stCondLst>
                                            <p:cond delay="1642"/>
                                          </p:stCondLst>
                                        </p:cTn>
                                        <p:tgtEl>
                                          <p:spTgt spid="41"/>
                                        </p:tgtEl>
                                      </p:cBhvr>
                                      <p:to x="100000" y="90000"/>
                                    </p:animScale>
                                    <p:animScale>
                                      <p:cBhvr>
                                        <p:cTn id="25" dur="166" decel="50000">
                                          <p:stCondLst>
                                            <p:cond delay="1668"/>
                                          </p:stCondLst>
                                        </p:cTn>
                                        <p:tgtEl>
                                          <p:spTgt spid="41"/>
                                        </p:tgtEl>
                                      </p:cBhvr>
                                      <p:to x="100000" y="100000"/>
                                    </p:animScale>
                                    <p:animScale>
                                      <p:cBhvr>
                                        <p:cTn id="26" dur="26">
                                          <p:stCondLst>
                                            <p:cond delay="1808"/>
                                          </p:stCondLst>
                                        </p:cTn>
                                        <p:tgtEl>
                                          <p:spTgt spid="41"/>
                                        </p:tgtEl>
                                      </p:cBhvr>
                                      <p:to x="100000" y="95000"/>
                                    </p:animScale>
                                    <p:animScale>
                                      <p:cBhvr>
                                        <p:cTn id="27" dur="166" decel="50000">
                                          <p:stCondLst>
                                            <p:cond delay="1834"/>
                                          </p:stCondLst>
                                        </p:cTn>
                                        <p:tgtEl>
                                          <p:spTgt spid="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3" name="ZoneTexte 2"/>
          <p:cNvSpPr txBox="1"/>
          <p:nvPr/>
        </p:nvSpPr>
        <p:spPr>
          <a:xfrm>
            <a:off x="1467825" y="329184"/>
            <a:ext cx="810056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Systèmes recommandation le filtrage hybride</a:t>
            </a:r>
            <a:endParaRPr lang="en-US" sz="2400" b="1"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554385" y="1433148"/>
            <a:ext cx="8094640" cy="646331"/>
          </a:xfrm>
          <a:prstGeom prst="rect">
            <a:avLst/>
          </a:prstGeom>
          <a:noFill/>
        </p:spPr>
        <p:txBody>
          <a:bodyPr wrap="square" rtlCol="0">
            <a:spAutoFit/>
          </a:bodyPr>
          <a:lstStyle/>
          <a:p>
            <a:pPr algn="just"/>
            <a:r>
              <a:rPr lang="fr-FR" sz="1800" dirty="0"/>
              <a:t>la filtration hybride exploite les forces de différentes approches, telles que le filtrage collaboratif et le filtrage basé sur le contenu.</a:t>
            </a:r>
            <a:endParaRPr lang="en-US" sz="1800" dirty="0"/>
          </a:p>
        </p:txBody>
      </p:sp>
      <p:sp>
        <p:nvSpPr>
          <p:cNvPr id="4" name="ZoneTexte 3"/>
          <p:cNvSpPr txBox="1"/>
          <p:nvPr/>
        </p:nvSpPr>
        <p:spPr>
          <a:xfrm>
            <a:off x="554385" y="2595853"/>
            <a:ext cx="8094640" cy="1969770"/>
          </a:xfrm>
          <a:prstGeom prst="rect">
            <a:avLst/>
          </a:prstGeom>
          <a:noFill/>
        </p:spPr>
        <p:txBody>
          <a:bodyPr wrap="square" rtlCol="0">
            <a:spAutoFit/>
          </a:bodyPr>
          <a:lstStyle/>
          <a:p>
            <a:pPr algn="just"/>
            <a:r>
              <a:rPr lang="fr-FR" sz="1800" dirty="0"/>
              <a:t>En intégrant ces méthodes complémentaires, elle cherche à éliminer les limites individuelles et à fournir des recommandations plus robustes et personnalisées aux utilisateurs. Cette stratégie permet d'exploiter les avantages de chaque technique tout en minimisant leurs inconvénients, conduisant ainsi à des performances globales plus satisfaisantes dans les systèmes de recommandation.</a:t>
            </a:r>
            <a:endParaRPr lang="en-US" sz="1800" dirty="0"/>
          </a:p>
          <a:p>
            <a:pPr algn="just"/>
            <a:endParaRPr lang="en-US" dirty="0"/>
          </a:p>
        </p:txBody>
      </p:sp>
    </p:spTree>
    <p:extLst>
      <p:ext uri="{BB962C8B-B14F-4D97-AF65-F5344CB8AC3E}">
        <p14:creationId xmlns:p14="http://schemas.microsoft.com/office/powerpoint/2010/main" val="31744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762018" y="2122755"/>
            <a:ext cx="7941469" cy="1600200"/>
          </a:xfrm>
          <a:prstGeom prst="rect">
            <a:avLst/>
          </a:prstGeom>
        </p:spPr>
        <p:txBody>
          <a:bodyPr spcFirstLastPara="1" wrap="square" lIns="0" tIns="0" rIns="0" bIns="0" anchor="b" anchorCtr="0">
            <a:noAutofit/>
          </a:bodyPr>
          <a:lstStyle/>
          <a:p>
            <a:pPr algn="ctr"/>
            <a:r>
              <a:rPr lang="en-US" b="1" dirty="0" err="1">
                <a:ln w="0"/>
                <a:solidFill>
                  <a:schemeClr val="tx1"/>
                </a:solidFill>
                <a:effectLst>
                  <a:outerShdw blurRad="38100" dist="19050" dir="2700000" algn="tl" rotWithShape="0">
                    <a:schemeClr val="dk1">
                      <a:alpha val="40000"/>
                    </a:schemeClr>
                  </a:outerShdw>
                </a:effectLst>
              </a:rPr>
              <a:t>Avantages</a:t>
            </a:r>
            <a:r>
              <a:rPr lang="en-US" b="1" dirty="0">
                <a:ln w="0"/>
                <a:solidFill>
                  <a:schemeClr val="tx1"/>
                </a:solidFill>
                <a:effectLst>
                  <a:outerShdw blurRad="38100" dist="19050" dir="2700000" algn="tl" rotWithShape="0">
                    <a:schemeClr val="dk1">
                      <a:alpha val="40000"/>
                    </a:schemeClr>
                  </a:outerShdw>
                </a:effectLst>
              </a:rPr>
              <a:t> et </a:t>
            </a:r>
            <a:r>
              <a:rPr lang="en-US" b="1" dirty="0" err="1">
                <a:ln w="0"/>
                <a:solidFill>
                  <a:schemeClr val="tx1"/>
                </a:solidFill>
                <a:effectLst>
                  <a:outerShdw blurRad="38100" dist="19050" dir="2700000" algn="tl" rotWithShape="0">
                    <a:schemeClr val="dk1">
                      <a:alpha val="40000"/>
                    </a:schemeClr>
                  </a:outerShdw>
                </a:effectLst>
              </a:rPr>
              <a:t>Inconvénients</a:t>
            </a:r>
            <a:r>
              <a:rPr lang="en-US" dirty="0">
                <a:solidFill>
                  <a:schemeClr val="tx1"/>
                </a:solidFill>
                <a:sym typeface="Poppins SemiBold"/>
              </a:rPr>
              <a:t/>
            </a:r>
            <a:br>
              <a:rPr lang="en-US" dirty="0">
                <a:solidFill>
                  <a:schemeClr val="tx1"/>
                </a:solidFill>
                <a:sym typeface="Poppins SemiBold"/>
              </a:rPr>
            </a:b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77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dirty="0"/>
          </a:p>
        </p:txBody>
      </p:sp>
      <p:pic>
        <p:nvPicPr>
          <p:cNvPr id="3" name="Image 2"/>
          <p:cNvPicPr>
            <a:picLocks noChangeAspect="1"/>
          </p:cNvPicPr>
          <p:nvPr/>
        </p:nvPicPr>
        <p:blipFill>
          <a:blip r:embed="rId2"/>
          <a:stretch>
            <a:fillRect/>
          </a:stretch>
        </p:blipFill>
        <p:spPr>
          <a:xfrm>
            <a:off x="0" y="1086643"/>
            <a:ext cx="9144000" cy="3784407"/>
          </a:xfrm>
          <a:prstGeom prst="rect">
            <a:avLst/>
          </a:prstGeom>
        </p:spPr>
      </p:pic>
      <p:sp>
        <p:nvSpPr>
          <p:cNvPr id="5" name="ZoneTexte 4"/>
          <p:cNvSpPr txBox="1"/>
          <p:nvPr/>
        </p:nvSpPr>
        <p:spPr>
          <a:xfrm>
            <a:off x="2594365" y="263347"/>
            <a:ext cx="810056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Avantages et inconvénients</a:t>
            </a:r>
            <a:endParaRPr lang="en-US" sz="2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4890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dirty="0"/>
          </a:p>
        </p:txBody>
      </p:sp>
      <p:pic>
        <p:nvPicPr>
          <p:cNvPr id="3" name="Image 2"/>
          <p:cNvPicPr>
            <a:picLocks noChangeAspect="1"/>
          </p:cNvPicPr>
          <p:nvPr/>
        </p:nvPicPr>
        <p:blipFill>
          <a:blip r:embed="rId2"/>
          <a:stretch>
            <a:fillRect/>
          </a:stretch>
        </p:blipFill>
        <p:spPr>
          <a:xfrm>
            <a:off x="-22750" y="980237"/>
            <a:ext cx="9271970" cy="3313301"/>
          </a:xfrm>
          <a:prstGeom prst="rect">
            <a:avLst/>
          </a:prstGeom>
        </p:spPr>
      </p:pic>
      <p:sp>
        <p:nvSpPr>
          <p:cNvPr id="4" name="ZoneTexte 3"/>
          <p:cNvSpPr txBox="1"/>
          <p:nvPr/>
        </p:nvSpPr>
        <p:spPr>
          <a:xfrm>
            <a:off x="2594365" y="263347"/>
            <a:ext cx="8100568" cy="461665"/>
          </a:xfrm>
          <a:prstGeom prst="rect">
            <a:avLst/>
          </a:prstGeom>
          <a:noFill/>
        </p:spPr>
        <p:txBody>
          <a:bodyPr wrap="square" rtlCol="0">
            <a:spAutoFit/>
          </a:bodyPr>
          <a:lstStyle/>
          <a:p>
            <a:r>
              <a:rPr lang="fr-FR" sz="2400" b="1" dirty="0">
                <a:solidFill>
                  <a:schemeClr val="tx1"/>
                </a:solidFill>
                <a:latin typeface="Calibri" panose="020F0502020204030204" pitchFamily="34" charset="0"/>
                <a:cs typeface="Calibri" panose="020F0502020204030204" pitchFamily="34" charset="0"/>
              </a:rPr>
              <a:t>Avantages et inconvénients</a:t>
            </a:r>
            <a:endParaRPr lang="en-US" sz="2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46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762018" y="2122755"/>
            <a:ext cx="7941469" cy="1600200"/>
          </a:xfrm>
          <a:prstGeom prst="rect">
            <a:avLst/>
          </a:prstGeom>
        </p:spPr>
        <p:txBody>
          <a:bodyPr spcFirstLastPara="1" wrap="square" lIns="0" tIns="0" rIns="0" bIns="0" anchor="b" anchorCtr="0">
            <a:noAutofit/>
          </a:bodyPr>
          <a:lstStyle/>
          <a:p>
            <a:pPr algn="ctr"/>
            <a:r>
              <a:rPr lang="en-US" b="1" dirty="0" err="1">
                <a:ln w="0"/>
                <a:solidFill>
                  <a:schemeClr val="tx1"/>
                </a:solidFill>
                <a:effectLst>
                  <a:outerShdw blurRad="38100" dist="19050" dir="2700000" algn="tl" rotWithShape="0">
                    <a:schemeClr val="dk1">
                      <a:alpha val="40000"/>
                    </a:schemeClr>
                  </a:outerShdw>
                </a:effectLst>
              </a:rPr>
              <a:t>Démonstration</a:t>
            </a:r>
            <a:r>
              <a:rPr lang="en-US" b="1" dirty="0">
                <a:ln w="0"/>
                <a:solidFill>
                  <a:schemeClr val="tx1"/>
                </a:solidFill>
                <a:effectLst>
                  <a:outerShdw blurRad="38100" dist="19050" dir="2700000" algn="tl" rotWithShape="0">
                    <a:schemeClr val="dk1">
                      <a:alpha val="40000"/>
                    </a:schemeClr>
                  </a:outerShdw>
                </a:effectLst>
              </a:rPr>
              <a:t> de </a:t>
            </a:r>
            <a:r>
              <a:rPr lang="en-US" b="1" dirty="0" err="1">
                <a:ln w="0"/>
                <a:solidFill>
                  <a:schemeClr val="tx1"/>
                </a:solidFill>
                <a:effectLst>
                  <a:outerShdw blurRad="38100" dist="19050" dir="2700000" algn="tl" rotWithShape="0">
                    <a:schemeClr val="dk1">
                      <a:alpha val="40000"/>
                    </a:schemeClr>
                  </a:outerShdw>
                </a:effectLst>
              </a:rPr>
              <a:t>l’application</a:t>
            </a:r>
            <a:r>
              <a:rPr lang="en-US" dirty="0">
                <a:solidFill>
                  <a:schemeClr val="tx1"/>
                </a:solidFill>
                <a:sym typeface="Poppins SemiBold"/>
              </a:rPr>
              <a:t/>
            </a:r>
            <a:br>
              <a:rPr lang="en-US" dirty="0">
                <a:solidFill>
                  <a:schemeClr val="tx1"/>
                </a:solidFill>
                <a:sym typeface="Poppins SemiBold"/>
              </a:rPr>
            </a:b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6</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87813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pic>
        <p:nvPicPr>
          <p:cNvPr id="5" name="Picture 4">
            <a:extLst>
              <a:ext uri="{FF2B5EF4-FFF2-40B4-BE49-F238E27FC236}">
                <a16:creationId xmlns:a16="http://schemas.microsoft.com/office/drawing/2014/main" id="{8C8D3B90-B66C-4E2A-BAD7-A32E87C0C551}"/>
              </a:ext>
            </a:extLst>
          </p:cNvPr>
          <p:cNvPicPr>
            <a:picLocks noChangeAspect="1"/>
          </p:cNvPicPr>
          <p:nvPr/>
        </p:nvPicPr>
        <p:blipFill>
          <a:blip r:embed="rId3"/>
          <a:stretch>
            <a:fillRect/>
          </a:stretch>
        </p:blipFill>
        <p:spPr>
          <a:xfrm>
            <a:off x="0" y="128752"/>
            <a:ext cx="4176890" cy="1882542"/>
          </a:xfrm>
          <a:prstGeom prst="rect">
            <a:avLst/>
          </a:prstGeom>
        </p:spPr>
      </p:pic>
      <p:pic>
        <p:nvPicPr>
          <p:cNvPr id="8" name="Picture 7">
            <a:extLst>
              <a:ext uri="{FF2B5EF4-FFF2-40B4-BE49-F238E27FC236}">
                <a16:creationId xmlns:a16="http://schemas.microsoft.com/office/drawing/2014/main" id="{9B059624-4E77-44ED-B8DE-BB1FE197F5B3}"/>
              </a:ext>
            </a:extLst>
          </p:cNvPr>
          <p:cNvPicPr>
            <a:picLocks noChangeAspect="1"/>
          </p:cNvPicPr>
          <p:nvPr/>
        </p:nvPicPr>
        <p:blipFill rotWithShape="1">
          <a:blip r:embed="rId4"/>
          <a:srcRect t="30185" b="16202"/>
          <a:stretch/>
        </p:blipFill>
        <p:spPr>
          <a:xfrm>
            <a:off x="4929035" y="1670756"/>
            <a:ext cx="4176890" cy="1704622"/>
          </a:xfrm>
          <a:prstGeom prst="rect">
            <a:avLst/>
          </a:prstGeom>
        </p:spPr>
      </p:pic>
      <p:pic>
        <p:nvPicPr>
          <p:cNvPr id="9" name="Picture 8">
            <a:extLst>
              <a:ext uri="{FF2B5EF4-FFF2-40B4-BE49-F238E27FC236}">
                <a16:creationId xmlns:a16="http://schemas.microsoft.com/office/drawing/2014/main" id="{5E59B50B-70C9-47C0-B244-208B3203BC88}"/>
              </a:ext>
            </a:extLst>
          </p:cNvPr>
          <p:cNvPicPr>
            <a:picLocks noChangeAspect="1"/>
          </p:cNvPicPr>
          <p:nvPr/>
        </p:nvPicPr>
        <p:blipFill>
          <a:blip r:embed="rId5"/>
          <a:stretch>
            <a:fillRect/>
          </a:stretch>
        </p:blipFill>
        <p:spPr>
          <a:xfrm>
            <a:off x="0" y="3222808"/>
            <a:ext cx="4235719" cy="1882542"/>
          </a:xfrm>
          <a:prstGeom prst="rect">
            <a:avLst/>
          </a:prstGeom>
        </p:spPr>
      </p:pic>
      <p:cxnSp>
        <p:nvCxnSpPr>
          <p:cNvPr id="13" name="Connector: Elbow 12">
            <a:extLst>
              <a:ext uri="{FF2B5EF4-FFF2-40B4-BE49-F238E27FC236}">
                <a16:creationId xmlns:a16="http://schemas.microsoft.com/office/drawing/2014/main" id="{8433288F-537F-4C9F-85FA-B055D787868A}"/>
              </a:ext>
            </a:extLst>
          </p:cNvPr>
          <p:cNvCxnSpPr/>
          <p:nvPr/>
        </p:nvCxnSpPr>
        <p:spPr>
          <a:xfrm>
            <a:off x="4235719" y="506750"/>
            <a:ext cx="2648680" cy="914400"/>
          </a:xfrm>
          <a:prstGeom prst="bentConnector3">
            <a:avLst>
              <a:gd name="adj1" fmla="val 99866"/>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864EED6-653C-489C-93B6-ACF1C54440DE}"/>
              </a:ext>
            </a:extLst>
          </p:cNvPr>
          <p:cNvCxnSpPr>
            <a:cxnSpLocks/>
          </p:cNvCxnSpPr>
          <p:nvPr/>
        </p:nvCxnSpPr>
        <p:spPr>
          <a:xfrm rot="5400000">
            <a:off x="5362557" y="2510980"/>
            <a:ext cx="503687" cy="280251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5D3A89-491D-43E7-A306-3A66B4162797}"/>
              </a:ext>
            </a:extLst>
          </p:cNvPr>
          <p:cNvSpPr/>
          <p:nvPr/>
        </p:nvSpPr>
        <p:spPr>
          <a:xfrm>
            <a:off x="5010967" y="2378452"/>
            <a:ext cx="4009380" cy="28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681B432C-17D2-4F83-8822-074252CA2932}"/>
              </a:ext>
            </a:extLst>
          </p:cNvPr>
          <p:cNvSpPr/>
          <p:nvPr/>
        </p:nvSpPr>
        <p:spPr>
          <a:xfrm>
            <a:off x="83755" y="3834030"/>
            <a:ext cx="4009380" cy="127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3474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2486" y="1230300"/>
            <a:ext cx="7941469" cy="160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latin typeface="Raleway" pitchFamily="2" charset="0"/>
              </a:rPr>
              <a:t>Conclusion</a:t>
            </a: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7</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5813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8619E1-8E7D-E7C8-D246-FDE1592BD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Raleway" pitchFamily="2" charset="0"/>
              </a:rPr>
              <a:t>28</a:t>
            </a:fld>
            <a:endParaRPr lang="en-US" dirty="0">
              <a:latin typeface="Raleway" pitchFamily="2" charset="0"/>
            </a:endParaRPr>
          </a:p>
        </p:txBody>
      </p:sp>
      <p:sp>
        <p:nvSpPr>
          <p:cNvPr id="3" name="Google Shape;518;p16">
            <a:extLst>
              <a:ext uri="{FF2B5EF4-FFF2-40B4-BE49-F238E27FC236}">
                <a16:creationId xmlns:a16="http://schemas.microsoft.com/office/drawing/2014/main" id="{4A17F0EF-7A3C-0A06-4FDA-2BB5840AD1D1}"/>
              </a:ext>
            </a:extLst>
          </p:cNvPr>
          <p:cNvSpPr txBox="1">
            <a:spLocks/>
          </p:cNvSpPr>
          <p:nvPr/>
        </p:nvSpPr>
        <p:spPr>
          <a:xfrm>
            <a:off x="716962" y="778228"/>
            <a:ext cx="7776957" cy="13776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pPr>
            <a:r>
              <a:rPr lang="fr-FR" sz="1600" dirty="0"/>
              <a:t/>
            </a:r>
            <a:br>
              <a:rPr lang="fr-FR" sz="1600" dirty="0"/>
            </a:br>
            <a:r>
              <a:rPr lang="fr-FR" sz="1800" dirty="0">
                <a:latin typeface="Times New Roman" panose="02020603050405020304" pitchFamily="18" charset="0"/>
                <a:cs typeface="Times New Roman" panose="02020603050405020304" pitchFamily="18" charset="0"/>
              </a:rPr>
              <a:t>Dans cette présentation </a:t>
            </a:r>
            <a:r>
              <a:rPr lang="fr-FR" sz="1600" dirty="0"/>
              <a:t>, nous avons présenté le problème de la recommandation. Les principaux composants d’un système de recommandation qui sont les utilisateurs et les items. Plus précisément, nous avons passé en revue les classes de systèmes de recommandations : les systèmes basés sur le filtrage collaboratif, les systèmes basés sur le filtrage à base de contenu et les systèmes hybrides</a:t>
            </a:r>
            <a:br>
              <a:rPr lang="fr-FR" sz="1600" dirty="0"/>
            </a:b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52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6779" y="1687500"/>
            <a:ext cx="7941469" cy="160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latin typeface="Raleway" pitchFamily="2" charset="0"/>
              </a:rPr>
              <a:t>MERCI POUR VOTRE ATTENTION </a:t>
            </a:r>
            <a:endParaRPr b="1" dirty="0">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594511609"/>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2856433" y="2007183"/>
            <a:ext cx="4676700" cy="704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a:solidFill>
                  <a:schemeClr val="tx1"/>
                </a:solidFill>
                <a:latin typeface="Raleway" pitchFamily="2" charset="0"/>
              </a:rPr>
              <a:t>Introduction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5864519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3" name="ZoneTexte 2"/>
          <p:cNvSpPr txBox="1"/>
          <p:nvPr/>
        </p:nvSpPr>
        <p:spPr>
          <a:xfrm>
            <a:off x="2893672" y="334332"/>
            <a:ext cx="4168877" cy="707886"/>
          </a:xfrm>
          <a:prstGeom prst="rect">
            <a:avLst/>
          </a:prstGeom>
          <a:noFill/>
        </p:spPr>
        <p:txBody>
          <a:bodyPr wrap="square" rtlCol="0">
            <a:spAutoFit/>
          </a:bodyPr>
          <a:lstStyle/>
          <a:p>
            <a:r>
              <a:rPr lang="fr-FR" sz="2400" b="1" noProof="1">
                <a:solidFill>
                  <a:schemeClr val="tx1"/>
                </a:solidFill>
                <a:latin typeface="Calibri" panose="020F0502020204030204" pitchFamily="34" charset="0"/>
                <a:cs typeface="Calibri" panose="020F0502020204030204" pitchFamily="34" charset="0"/>
              </a:rPr>
              <a:t>introduction générale</a:t>
            </a:r>
          </a:p>
          <a:p>
            <a:endParaRPr lang="en-US" sz="1600" dirty="0">
              <a:latin typeface="Calibri" panose="020F0502020204030204" pitchFamily="34" charset="0"/>
              <a:cs typeface="Calibri" panose="020F0502020204030204" pitchFamily="34" charset="0"/>
            </a:endParaRPr>
          </a:p>
        </p:txBody>
      </p:sp>
      <p:sp>
        <p:nvSpPr>
          <p:cNvPr id="6" name="ZoneTexte 5"/>
          <p:cNvSpPr txBox="1"/>
          <p:nvPr/>
        </p:nvSpPr>
        <p:spPr>
          <a:xfrm>
            <a:off x="727586" y="1305566"/>
            <a:ext cx="7089058" cy="1323439"/>
          </a:xfrm>
          <a:prstGeom prst="rect">
            <a:avLst/>
          </a:prstGeom>
          <a:noFill/>
        </p:spPr>
        <p:txBody>
          <a:bodyPr wrap="square" rtlCol="0">
            <a:spAutoFit/>
          </a:bodyPr>
          <a:lstStyle/>
          <a:p>
            <a:pPr algn="just"/>
            <a:r>
              <a:rPr lang="fr-FR" sz="2000" dirty="0">
                <a:solidFill>
                  <a:schemeClr val="tx1"/>
                </a:solidFill>
                <a:latin typeface="Calibri" panose="020F0502020204030204" pitchFamily="34" charset="0"/>
                <a:cs typeface="Calibri" panose="020F0502020204030204" pitchFamily="34" charset="0"/>
              </a:rPr>
              <a:t>Les systèmes de recommandation sont nés de la volonté de pallier le problème de surcharge d'information du web et de certaines contraintes auxquelles font face les outils existants de recherche d'informations</a:t>
            </a:r>
            <a:r>
              <a:rPr lang="fr-FR" sz="1800" dirty="0">
                <a:solidFill>
                  <a:schemeClr val="tx1"/>
                </a:solidFill>
                <a:latin typeface="Calibri" panose="020F0502020204030204" pitchFamily="34" charset="0"/>
                <a:cs typeface="Calibri" panose="020F0502020204030204" pitchFamily="34" charset="0"/>
              </a:rPr>
              <a:t>. </a:t>
            </a:r>
            <a:endParaRPr lang="en-US" sz="1800" dirty="0">
              <a:solidFill>
                <a:schemeClr val="tx1"/>
              </a:solidFill>
              <a:latin typeface="Calibri" panose="020F0502020204030204" pitchFamily="34" charset="0"/>
              <a:cs typeface="Calibri" panose="020F0502020204030204" pitchFamily="34" charset="0"/>
            </a:endParaRPr>
          </a:p>
        </p:txBody>
      </p:sp>
      <p:sp>
        <p:nvSpPr>
          <p:cNvPr id="7" name="ZoneTexte 6"/>
          <p:cNvSpPr txBox="1"/>
          <p:nvPr/>
        </p:nvSpPr>
        <p:spPr>
          <a:xfrm>
            <a:off x="757082" y="2808947"/>
            <a:ext cx="7030065" cy="2062103"/>
          </a:xfrm>
          <a:prstGeom prst="rect">
            <a:avLst/>
          </a:prstGeom>
          <a:noFill/>
        </p:spPr>
        <p:txBody>
          <a:bodyPr wrap="square" rtlCol="0">
            <a:spAutoFit/>
          </a:bodyPr>
          <a:lstStyle/>
          <a:p>
            <a:pPr algn="just"/>
            <a:r>
              <a:rPr lang="fr-FR" sz="2000" dirty="0">
                <a:solidFill>
                  <a:schemeClr val="tx1"/>
                </a:solidFill>
                <a:latin typeface="Calibri" panose="020F0502020204030204" pitchFamily="34" charset="0"/>
                <a:cs typeface="Calibri" panose="020F0502020204030204" pitchFamily="34" charset="0"/>
              </a:rPr>
              <a:t>Combinant des techniques de filtrage d'information, personnalisation, intelligence artificielle, réseaux sociaux et interaction personne-machine, les systèmes de recommandation fournissent à des utilisateurs des suggestions qui répondent à leurs besoins et préférences informationnels.</a:t>
            </a:r>
            <a:endParaRPr lang="en-US" sz="2000" dirty="0">
              <a:solidFill>
                <a:schemeClr val="tx1"/>
              </a:solidFill>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00129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3" name="ZoneTexte 2"/>
          <p:cNvSpPr txBox="1"/>
          <p:nvPr/>
        </p:nvSpPr>
        <p:spPr>
          <a:xfrm>
            <a:off x="1470040" y="318488"/>
            <a:ext cx="6842466" cy="892552"/>
          </a:xfrm>
          <a:prstGeom prst="rect">
            <a:avLst/>
          </a:prstGeom>
          <a:noFill/>
        </p:spPr>
        <p:txBody>
          <a:bodyPr wrap="square" rtlCol="0">
            <a:spAutoFit/>
          </a:bodyPr>
          <a:lstStyle/>
          <a:p>
            <a:r>
              <a:rPr lang="fr-FR" sz="2000" b="1" dirty="0"/>
              <a:t>Définition des systèmes de recommandation</a:t>
            </a:r>
            <a:endParaRPr lang="en-US" sz="2000" b="1" dirty="0"/>
          </a:p>
          <a:p>
            <a:endParaRPr lang="fr-FR" sz="1800" b="1" noProof="1">
              <a:solidFill>
                <a:schemeClr val="tx1"/>
              </a:solidFill>
              <a:latin typeface="Raleway" pitchFamily="2" charset="0"/>
            </a:endParaRPr>
          </a:p>
          <a:p>
            <a:endParaRPr lang="en-US" b="1"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407" y="2497684"/>
            <a:ext cx="2110608" cy="1541537"/>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92" y="1970969"/>
            <a:ext cx="2154451" cy="48355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278" y="672418"/>
            <a:ext cx="2298081" cy="1292671"/>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9302" y="3996396"/>
            <a:ext cx="1441699" cy="434312"/>
          </a:xfrm>
          <a:prstGeom prst="rect">
            <a:avLst/>
          </a:prstGeom>
        </p:spPr>
      </p:pic>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278" y="2497684"/>
            <a:ext cx="2298081" cy="1292671"/>
          </a:xfrm>
          <a:prstGeom prst="rect">
            <a:avLst/>
          </a:prstGeom>
        </p:spPr>
      </p:pic>
      <p:sp>
        <p:nvSpPr>
          <p:cNvPr id="15" name="Rectangle 14"/>
          <p:cNvSpPr/>
          <p:nvPr/>
        </p:nvSpPr>
        <p:spPr>
          <a:xfrm>
            <a:off x="247420" y="2454524"/>
            <a:ext cx="2781073" cy="1200329"/>
          </a:xfrm>
          <a:prstGeom prst="rect">
            <a:avLst/>
          </a:prstGeom>
        </p:spPr>
        <p:txBody>
          <a:bodyPr wrap="square">
            <a:spAutoFit/>
          </a:bodyPr>
          <a:lstStyle/>
          <a:p>
            <a:pPr marL="285750" indent="-285750" algn="just">
              <a:buFont typeface="Arial" panose="020B0604020202020204" pitchFamily="34" charset="0"/>
              <a:buChar char="•"/>
            </a:pPr>
            <a:r>
              <a:rPr lang="fr-FR" sz="1800" dirty="0">
                <a:latin typeface="Calibri" panose="020F0502020204030204" pitchFamily="34" charset="0"/>
                <a:cs typeface="Calibri" panose="020F0502020204030204" pitchFamily="34" charset="0"/>
              </a:rPr>
              <a:t>Présenter les éléments d’information qui sont  susceptibles d’intéresser l’utilisateur </a:t>
            </a:r>
          </a:p>
        </p:txBody>
      </p:sp>
      <p:sp>
        <p:nvSpPr>
          <p:cNvPr id="16" name="Rectangle 15"/>
          <p:cNvSpPr/>
          <p:nvPr/>
        </p:nvSpPr>
        <p:spPr>
          <a:xfrm>
            <a:off x="282228" y="1965089"/>
            <a:ext cx="2746265" cy="369332"/>
          </a:xfrm>
          <a:prstGeom prst="rect">
            <a:avLst/>
          </a:prstGeom>
        </p:spPr>
        <p:txBody>
          <a:bodyPr wrap="none">
            <a:spAutoFit/>
          </a:bodyPr>
          <a:lstStyle/>
          <a:p>
            <a:pPr marL="285750" indent="-285750" algn="just">
              <a:buFont typeface="Arial" panose="020B0604020202020204" pitchFamily="34" charset="0"/>
              <a:buChar char="•"/>
            </a:pPr>
            <a:r>
              <a:rPr lang="fr-FR" sz="1800" dirty="0">
                <a:latin typeface="Calibri" panose="020F0502020204030204" pitchFamily="34" charset="0"/>
                <a:cs typeface="Calibri" panose="020F0502020204030204" pitchFamily="34" charset="0"/>
              </a:rPr>
              <a:t>Filtrage de l’information</a:t>
            </a:r>
          </a:p>
        </p:txBody>
      </p:sp>
    </p:spTree>
    <p:extLst>
      <p:ext uri="{BB962C8B-B14F-4D97-AF65-F5344CB8AC3E}">
        <p14:creationId xmlns:p14="http://schemas.microsoft.com/office/powerpoint/2010/main" val="347284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dirty="0"/>
          </a:p>
        </p:txBody>
      </p:sp>
      <p:sp>
        <p:nvSpPr>
          <p:cNvPr id="3" name="Rectangle 2"/>
          <p:cNvSpPr/>
          <p:nvPr/>
        </p:nvSpPr>
        <p:spPr>
          <a:xfrm>
            <a:off x="2084833" y="260684"/>
            <a:ext cx="4990469" cy="461665"/>
          </a:xfrm>
          <a:prstGeom prst="rect">
            <a:avLst/>
          </a:prstGeom>
        </p:spPr>
        <p:txBody>
          <a:bodyPr wrap="none">
            <a:spAutoFit/>
          </a:bodyPr>
          <a:lstStyle/>
          <a:p>
            <a:r>
              <a:rPr lang="fr-FR" sz="2400" b="1" dirty="0">
                <a:solidFill>
                  <a:schemeClr val="tx1"/>
                </a:solidFill>
                <a:latin typeface="Calibri" panose="020F0502020204030204" pitchFamily="34" charset="0"/>
                <a:cs typeface="Calibri" panose="020F0502020204030204" pitchFamily="34" charset="0"/>
              </a:rPr>
              <a:t>Items , utilisateurs et matrice d’usage</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ZoneTexte 3"/>
          <p:cNvSpPr txBox="1"/>
          <p:nvPr/>
        </p:nvSpPr>
        <p:spPr>
          <a:xfrm>
            <a:off x="275062" y="1361697"/>
            <a:ext cx="5536435"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Utilisateurs : </a:t>
            </a:r>
            <a:r>
              <a:rPr lang="fr-FR" sz="1800" dirty="0">
                <a:latin typeface="Calibri" panose="020F0502020204030204" pitchFamily="34" charset="0"/>
                <a:cs typeface="Calibri" panose="020F0502020204030204" pitchFamily="34" charset="0"/>
              </a:rPr>
              <a:t>individus cibles de la recommandation</a:t>
            </a:r>
          </a:p>
        </p:txBody>
      </p:sp>
      <p:sp>
        <p:nvSpPr>
          <p:cNvPr id="5" name="ZoneTexte 4"/>
          <p:cNvSpPr txBox="1"/>
          <p:nvPr/>
        </p:nvSpPr>
        <p:spPr>
          <a:xfrm>
            <a:off x="275062" y="1840426"/>
            <a:ext cx="7909933"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Items : </a:t>
            </a:r>
            <a:r>
              <a:rPr lang="fr-FR" sz="1800" dirty="0">
                <a:latin typeface="Calibri" panose="020F0502020204030204" pitchFamily="34" charset="0"/>
                <a:cs typeface="Calibri" panose="020F0502020204030204" pitchFamily="34" charset="0"/>
              </a:rPr>
              <a:t>ensemble des éléments possiblement recommandables aux utilisateurs</a:t>
            </a:r>
          </a:p>
        </p:txBody>
      </p:sp>
      <p:sp>
        <p:nvSpPr>
          <p:cNvPr id="6" name="ZoneTexte 5"/>
          <p:cNvSpPr txBox="1"/>
          <p:nvPr/>
        </p:nvSpPr>
        <p:spPr>
          <a:xfrm>
            <a:off x="275062" y="2479774"/>
            <a:ext cx="6930412"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Matrice d’usage : </a:t>
            </a:r>
            <a:r>
              <a:rPr lang="fr-FR" sz="1800" dirty="0">
                <a:latin typeface="Calibri" panose="020F0502020204030204" pitchFamily="34" charset="0"/>
                <a:cs typeface="Calibri" panose="020F0502020204030204" pitchFamily="34" charset="0"/>
              </a:rPr>
              <a:t>relie utilisateurs et items par une matrice de score</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046" y="2956510"/>
            <a:ext cx="5113020" cy="2148840"/>
          </a:xfrm>
          <a:prstGeom prst="rect">
            <a:avLst/>
          </a:prstGeom>
        </p:spPr>
      </p:pic>
      <p:sp>
        <p:nvSpPr>
          <p:cNvPr id="8" name="Rectangle 7"/>
          <p:cNvSpPr/>
          <p:nvPr/>
        </p:nvSpPr>
        <p:spPr>
          <a:xfrm>
            <a:off x="3168905" y="4857009"/>
            <a:ext cx="1572866" cy="307777"/>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Valeur manquante</a:t>
            </a:r>
            <a:endParaRPr lang="fr-FR" b="1" dirty="0"/>
          </a:p>
        </p:txBody>
      </p:sp>
    </p:spTree>
    <p:extLst>
      <p:ext uri="{BB962C8B-B14F-4D97-AF65-F5344CB8AC3E}">
        <p14:creationId xmlns:p14="http://schemas.microsoft.com/office/powerpoint/2010/main" val="10388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2417521" y="2504617"/>
            <a:ext cx="4676700" cy="7048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solidFill>
                  <a:schemeClr val="tx1"/>
                </a:solidFill>
                <a:latin typeface="Raleway" pitchFamily="2" charset="0"/>
              </a:rPr>
              <a:t>Domaines d’application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17994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dirty="0"/>
          </a:p>
        </p:txBody>
      </p:sp>
      <p:sp>
        <p:nvSpPr>
          <p:cNvPr id="11" name="ZoneTexte 10"/>
          <p:cNvSpPr txBox="1"/>
          <p:nvPr/>
        </p:nvSpPr>
        <p:spPr>
          <a:xfrm>
            <a:off x="3167482" y="3913633"/>
            <a:ext cx="2574951" cy="523220"/>
          </a:xfrm>
          <a:prstGeom prst="rect">
            <a:avLst/>
          </a:prstGeom>
          <a:noFill/>
        </p:spPr>
        <p:txBody>
          <a:bodyPr wrap="square" rtlCol="0">
            <a:spAutoFit/>
          </a:bodyPr>
          <a:lstStyle/>
          <a:p>
            <a:endParaRPr lang="fr-FR" dirty="0"/>
          </a:p>
          <a:p>
            <a:endParaRPr lang="fr-FR" dirty="0"/>
          </a:p>
        </p:txBody>
      </p:sp>
      <p:sp>
        <p:nvSpPr>
          <p:cNvPr id="12" name="Rectangle 11"/>
          <p:cNvSpPr/>
          <p:nvPr/>
        </p:nvSpPr>
        <p:spPr>
          <a:xfrm>
            <a:off x="855880" y="268000"/>
            <a:ext cx="7637027" cy="461665"/>
          </a:xfrm>
          <a:prstGeom prst="rect">
            <a:avLst/>
          </a:prstGeom>
        </p:spPr>
        <p:txBody>
          <a:bodyPr wrap="none">
            <a:spAutoFit/>
          </a:bodyPr>
          <a:lstStyle/>
          <a:p>
            <a:r>
              <a:rPr lang="fr-FR" sz="2400" b="1" dirty="0">
                <a:solidFill>
                  <a:schemeClr val="tx1"/>
                </a:solidFill>
                <a:latin typeface="Calibri" panose="020F0502020204030204" pitchFamily="34" charset="0"/>
                <a:cs typeface="Calibri" panose="020F0502020204030204" pitchFamily="34" charset="0"/>
              </a:rPr>
              <a:t>Domaines d’application des systèmes de recommandation</a:t>
            </a:r>
            <a:endParaRPr lang="en-US" sz="2400" b="1" dirty="0">
              <a:solidFill>
                <a:schemeClr val="tx1"/>
              </a:solidFill>
              <a:latin typeface="Calibri" panose="020F0502020204030204" pitchFamily="34" charset="0"/>
              <a:cs typeface="Calibri" panose="020F0502020204030204" pitchFamily="34" charset="0"/>
            </a:endParaRPr>
          </a:p>
        </p:txBody>
      </p:sp>
      <p:sp>
        <p:nvSpPr>
          <p:cNvPr id="13" name="Ellipse 12"/>
          <p:cNvSpPr/>
          <p:nvPr/>
        </p:nvSpPr>
        <p:spPr>
          <a:xfrm>
            <a:off x="3276012" y="2131033"/>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Livres (Amazon, Fnac, ...)</a:t>
            </a:r>
          </a:p>
        </p:txBody>
      </p:sp>
      <p:sp>
        <p:nvSpPr>
          <p:cNvPr id="14" name="Ellipse 13"/>
          <p:cNvSpPr/>
          <p:nvPr/>
        </p:nvSpPr>
        <p:spPr>
          <a:xfrm>
            <a:off x="570605" y="1410243"/>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Musiques (</a:t>
            </a:r>
            <a:r>
              <a:rPr lang="fr-FR" dirty="0" err="1">
                <a:solidFill>
                  <a:schemeClr val="tx1"/>
                </a:solidFill>
              </a:rPr>
              <a:t>Deezer</a:t>
            </a:r>
            <a:r>
              <a:rPr lang="fr-FR" dirty="0">
                <a:solidFill>
                  <a:schemeClr val="tx1"/>
                </a:solidFill>
              </a:rPr>
              <a:t>, ...)</a:t>
            </a:r>
          </a:p>
        </p:txBody>
      </p:sp>
      <p:sp>
        <p:nvSpPr>
          <p:cNvPr id="15" name="Ellipse 14"/>
          <p:cNvSpPr/>
          <p:nvPr/>
        </p:nvSpPr>
        <p:spPr>
          <a:xfrm>
            <a:off x="2258959" y="3194894"/>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Tourisme (Expedia, ...)</a:t>
            </a:r>
          </a:p>
        </p:txBody>
      </p:sp>
      <p:sp>
        <p:nvSpPr>
          <p:cNvPr id="16" name="Ellipse 15"/>
          <p:cNvSpPr/>
          <p:nvPr/>
        </p:nvSpPr>
        <p:spPr>
          <a:xfrm>
            <a:off x="929040" y="4114437"/>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e-Shopping (</a:t>
            </a:r>
            <a:r>
              <a:rPr lang="fr-FR" dirty="0" err="1">
                <a:solidFill>
                  <a:schemeClr val="tx1"/>
                </a:solidFill>
              </a:rPr>
              <a:t>Cdiscount</a:t>
            </a:r>
            <a:r>
              <a:rPr lang="fr-FR" dirty="0">
                <a:solidFill>
                  <a:schemeClr val="tx1"/>
                </a:solidFill>
              </a:rPr>
              <a:t>, eBay, Amazon, Fnac, ...)</a:t>
            </a:r>
          </a:p>
        </p:txBody>
      </p:sp>
      <p:sp>
        <p:nvSpPr>
          <p:cNvPr id="17" name="Ellipse 16"/>
          <p:cNvSpPr/>
          <p:nvPr/>
        </p:nvSpPr>
        <p:spPr>
          <a:xfrm>
            <a:off x="5720497" y="2822681"/>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Médical</a:t>
            </a:r>
          </a:p>
        </p:txBody>
      </p:sp>
      <p:sp>
        <p:nvSpPr>
          <p:cNvPr id="18" name="Ellipse 17"/>
          <p:cNvSpPr/>
          <p:nvPr/>
        </p:nvSpPr>
        <p:spPr>
          <a:xfrm>
            <a:off x="4992439" y="4059127"/>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Jeux vidéo (</a:t>
            </a:r>
            <a:r>
              <a:rPr lang="fr-FR" dirty="0" err="1">
                <a:solidFill>
                  <a:schemeClr val="tx1"/>
                </a:solidFill>
              </a:rPr>
              <a:t>Steam</a:t>
            </a:r>
            <a:r>
              <a:rPr lang="fr-FR" dirty="0">
                <a:solidFill>
                  <a:schemeClr val="tx1"/>
                </a:solidFill>
              </a:rPr>
              <a:t>, Microsoft Xbox Live, ...)</a:t>
            </a:r>
          </a:p>
        </p:txBody>
      </p:sp>
      <p:sp>
        <p:nvSpPr>
          <p:cNvPr id="19" name="Ellipse 18"/>
          <p:cNvSpPr/>
          <p:nvPr/>
        </p:nvSpPr>
        <p:spPr>
          <a:xfrm>
            <a:off x="58521" y="2474104"/>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&lt;&lt; Amis &gt;&gt; (Facebook, </a:t>
            </a:r>
            <a:r>
              <a:rPr lang="fr-FR" dirty="0" err="1">
                <a:solidFill>
                  <a:schemeClr val="tx1"/>
                </a:solidFill>
              </a:rPr>
              <a:t>Twitter</a:t>
            </a:r>
            <a:r>
              <a:rPr lang="fr-FR" dirty="0">
                <a:solidFill>
                  <a:schemeClr val="tx1"/>
                </a:solidFill>
              </a:rPr>
              <a:t>, Google+, ...)</a:t>
            </a:r>
          </a:p>
        </p:txBody>
      </p:sp>
      <p:sp>
        <p:nvSpPr>
          <p:cNvPr id="20" name="Ellipse 19"/>
          <p:cNvSpPr/>
          <p:nvPr/>
        </p:nvSpPr>
        <p:spPr>
          <a:xfrm>
            <a:off x="5025531" y="1223648"/>
            <a:ext cx="3321081" cy="811923"/>
          </a:xfrm>
          <a:prstGeom prst="ellipse">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Films (</a:t>
            </a:r>
            <a:r>
              <a:rPr lang="fr-FR" dirty="0" err="1">
                <a:solidFill>
                  <a:schemeClr val="tx1"/>
                </a:solidFill>
              </a:rPr>
              <a:t>Netflix</a:t>
            </a:r>
            <a:r>
              <a:rPr lang="fr-FR" dirty="0">
                <a:solidFill>
                  <a:schemeClr val="tx1"/>
                </a:solidFill>
              </a:rPr>
              <a:t>, </a:t>
            </a:r>
            <a:r>
              <a:rPr lang="fr-FR" dirty="0" err="1">
                <a:solidFill>
                  <a:schemeClr val="tx1"/>
                </a:solidFill>
              </a:rPr>
              <a:t>Allocine</a:t>
            </a:r>
            <a:r>
              <a:rPr lang="fr-FR" dirty="0">
                <a:solidFill>
                  <a:schemeClr val="tx1"/>
                </a:solidFill>
              </a:rPr>
              <a:t>, ...)</a:t>
            </a:r>
          </a:p>
        </p:txBody>
      </p:sp>
    </p:spTree>
    <p:extLst>
      <p:ext uri="{BB962C8B-B14F-4D97-AF65-F5344CB8AC3E}">
        <p14:creationId xmlns:p14="http://schemas.microsoft.com/office/powerpoint/2010/main" val="326793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503121" y="2482672"/>
            <a:ext cx="6938620" cy="7048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dirty="0">
                <a:solidFill>
                  <a:schemeClr val="tx1"/>
                </a:solidFill>
                <a:latin typeface="Raleway" pitchFamily="2" charset="0"/>
              </a:rPr>
              <a:t>Pourquoi les systèmes de recommandation</a:t>
            </a:r>
            <a:endParaRPr b="1" dirty="0">
              <a:solidFill>
                <a:schemeClr val="tx1"/>
              </a:solidFill>
              <a:latin typeface="Raleway" pitchFamily="2"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117283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4057</TotalTime>
  <Words>1348</Words>
  <Application>Microsoft Office PowerPoint</Application>
  <PresentationFormat>Affichage à l'écran (16:9)</PresentationFormat>
  <Paragraphs>185</Paragraphs>
  <Slides>29</Slides>
  <Notes>22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29</vt:i4>
      </vt:variant>
    </vt:vector>
  </HeadingPairs>
  <TitlesOfParts>
    <vt:vector size="39" baseType="lpstr">
      <vt:lpstr>Raleway Thin</vt:lpstr>
      <vt:lpstr>Wingdings</vt:lpstr>
      <vt:lpstr>Calibri</vt:lpstr>
      <vt:lpstr>Barlow</vt:lpstr>
      <vt:lpstr>Arial</vt:lpstr>
      <vt:lpstr>Times New Roman</vt:lpstr>
      <vt:lpstr>Poppins SemiBold</vt:lpstr>
      <vt:lpstr>Raleway</vt:lpstr>
      <vt:lpstr>Barlow Light</vt:lpstr>
      <vt:lpstr>Gaoler template</vt:lpstr>
      <vt:lpstr>SYSTÈMES DE RECOMMANDATION </vt:lpstr>
      <vt:lpstr>PLAN  </vt:lpstr>
      <vt:lpstr>Introduction</vt:lpstr>
      <vt:lpstr>Présentation PowerPoint</vt:lpstr>
      <vt:lpstr>Présentation PowerPoint</vt:lpstr>
      <vt:lpstr>Présentation PowerPoint</vt:lpstr>
      <vt:lpstr>Domaines d’application</vt:lpstr>
      <vt:lpstr>Présentation PowerPoint</vt:lpstr>
      <vt:lpstr>Pourquoi les systèmes de recommandation</vt:lpstr>
      <vt:lpstr>Présentation PowerPoint</vt:lpstr>
      <vt:lpstr>Présentation PowerPoint</vt:lpstr>
      <vt:lpstr>Approches de systèmes de recommandations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Avantages et Inconvénients </vt:lpstr>
      <vt:lpstr>Présentation PowerPoint</vt:lpstr>
      <vt:lpstr>Présentation PowerPoint</vt:lpstr>
      <vt:lpstr>Démonstration de l’application </vt:lpstr>
      <vt:lpstr>Présentation PowerPoint</vt:lpstr>
      <vt:lpstr>Conclusion</vt:lpstr>
      <vt:lpstr>Présentation PowerPoint</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Filtrage adaptatif :  Théorie et Applications</dc:title>
  <dc:creator>Yassine Oulkhir</dc:creator>
  <cp:lastModifiedBy>Lenovo</cp:lastModifiedBy>
  <cp:revision>143</cp:revision>
  <dcterms:modified xsi:type="dcterms:W3CDTF">2024-01-04T15:55:49Z</dcterms:modified>
</cp:coreProperties>
</file>